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95" r:id="rId2"/>
    <p:sldId id="463" r:id="rId3"/>
    <p:sldId id="3214" r:id="rId4"/>
    <p:sldId id="3229" r:id="rId5"/>
    <p:sldId id="3246" r:id="rId6"/>
    <p:sldId id="3213" r:id="rId7"/>
    <p:sldId id="3238" r:id="rId8"/>
    <p:sldId id="3272" r:id="rId9"/>
    <p:sldId id="3249" r:id="rId10"/>
    <p:sldId id="3250" r:id="rId11"/>
    <p:sldId id="3270" r:id="rId12"/>
    <p:sldId id="3268" r:id="rId13"/>
    <p:sldId id="3269" r:id="rId14"/>
    <p:sldId id="3231" r:id="rId15"/>
    <p:sldId id="3239" r:id="rId16"/>
    <p:sldId id="3251" r:id="rId17"/>
    <p:sldId id="3252" r:id="rId18"/>
    <p:sldId id="3255" r:id="rId19"/>
    <p:sldId id="3256" r:id="rId20"/>
    <p:sldId id="3254" r:id="rId21"/>
    <p:sldId id="3260" r:id="rId22"/>
    <p:sldId id="3259" r:id="rId23"/>
    <p:sldId id="3222" r:id="rId24"/>
    <p:sldId id="3240" r:id="rId25"/>
    <p:sldId id="3261" r:id="rId26"/>
    <p:sldId id="3263" r:id="rId27"/>
    <p:sldId id="3262" r:id="rId28"/>
    <p:sldId id="3223" r:id="rId29"/>
    <p:sldId id="3242" r:id="rId30"/>
    <p:sldId id="3264" r:id="rId31"/>
    <p:sldId id="3241" r:id="rId32"/>
    <p:sldId id="3243" r:id="rId33"/>
    <p:sldId id="3265" r:id="rId34"/>
    <p:sldId id="3266" r:id="rId35"/>
    <p:sldId id="3274" r:id="rId36"/>
    <p:sldId id="3273" r:id="rId37"/>
    <p:sldId id="3275" r:id="rId38"/>
    <p:sldId id="3277" r:id="rId39"/>
    <p:sldId id="3276" r:id="rId40"/>
    <p:sldId id="3244" r:id="rId41"/>
    <p:sldId id="3267" r:id="rId42"/>
    <p:sldId id="684"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F51E"/>
    <a:srgbClr val="83C937"/>
    <a:srgbClr val="0099FF"/>
    <a:srgbClr val="DC3E24"/>
    <a:srgbClr val="6583B9"/>
    <a:srgbClr val="D55B2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86722" autoAdjust="0"/>
  </p:normalViewPr>
  <p:slideViewPr>
    <p:cSldViewPr snapToGrid="0">
      <p:cViewPr varScale="1">
        <p:scale>
          <a:sx n="67" d="100"/>
          <a:sy n="67" d="100"/>
        </p:scale>
        <p:origin x="90"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AEA09-BACB-4913-9B40-E0C23B26DBAC}" type="datetimeFigureOut">
              <a:rPr lang="fr-FR" smtClean="0"/>
              <a:t>16/03/2021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00D0F-0EDB-42C3-8795-019573525B79}" type="slidenum">
              <a:rPr lang="fr-FR" smtClean="0"/>
              <a:t>‹N°›</a:t>
            </a:fld>
            <a:endParaRPr lang="fr-FR"/>
          </a:p>
        </p:txBody>
      </p:sp>
    </p:spTree>
    <p:extLst>
      <p:ext uri="{BB962C8B-B14F-4D97-AF65-F5344CB8AC3E}">
        <p14:creationId xmlns:p14="http://schemas.microsoft.com/office/powerpoint/2010/main" val="1860872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02124"/>
                </a:solidFill>
                <a:effectLst/>
                <a:latin typeface="arial" panose="020B0604020202020204" pitchFamily="34" charset="0"/>
              </a:rPr>
              <a:t>Les </a:t>
            </a:r>
            <a:r>
              <a:rPr lang="fr-FR" b="1" i="0" dirty="0">
                <a:solidFill>
                  <a:srgbClr val="202124"/>
                </a:solidFill>
                <a:effectLst/>
                <a:latin typeface="arial" panose="020B0604020202020204" pitchFamily="34" charset="0"/>
              </a:rPr>
              <a:t>tests fonctionnels</a:t>
            </a:r>
            <a:r>
              <a:rPr lang="fr-FR" b="0" i="0" dirty="0">
                <a:solidFill>
                  <a:srgbClr val="202124"/>
                </a:solidFill>
                <a:effectLst/>
                <a:latin typeface="arial" panose="020B0604020202020204" pitchFamily="34" charset="0"/>
              </a:rPr>
              <a:t> sont destinés à s'assurer que, dans le contexte d'utilisation réelle, le comportement </a:t>
            </a:r>
            <a:r>
              <a:rPr lang="fr-FR" b="1" i="0" dirty="0">
                <a:solidFill>
                  <a:srgbClr val="202124"/>
                </a:solidFill>
                <a:effectLst/>
                <a:latin typeface="arial" panose="020B0604020202020204" pitchFamily="34" charset="0"/>
              </a:rPr>
              <a:t>fonctionnel</a:t>
            </a:r>
            <a:r>
              <a:rPr lang="fr-FR" b="0" i="0" dirty="0">
                <a:solidFill>
                  <a:srgbClr val="202124"/>
                </a:solidFill>
                <a:effectLst/>
                <a:latin typeface="arial" panose="020B0604020202020204" pitchFamily="34" charset="0"/>
              </a:rPr>
              <a:t> obtenu est bien conforme avec celui attendu</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02124"/>
                </a:solidFill>
                <a:effectLst/>
                <a:latin typeface="arial" panose="020B0604020202020204" pitchFamily="34" charset="0"/>
              </a:rPr>
              <a:t>Non régression : le mur tient toujours même après l’ajout d’une fenêtre.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4</a:t>
            </a:fld>
            <a:endParaRPr lang="fr-FR"/>
          </a:p>
        </p:txBody>
      </p:sp>
    </p:spTree>
    <p:extLst>
      <p:ext uri="{BB962C8B-B14F-4D97-AF65-F5344CB8AC3E}">
        <p14:creationId xmlns:p14="http://schemas.microsoft.com/office/powerpoint/2010/main" val="2023031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16</a:t>
            </a:fld>
            <a:endParaRPr lang="fr-FR"/>
          </a:p>
        </p:txBody>
      </p:sp>
    </p:spTree>
    <p:extLst>
      <p:ext uri="{BB962C8B-B14F-4D97-AF65-F5344CB8AC3E}">
        <p14:creationId xmlns:p14="http://schemas.microsoft.com/office/powerpoint/2010/main" val="126063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17</a:t>
            </a:fld>
            <a:endParaRPr lang="fr-FR"/>
          </a:p>
        </p:txBody>
      </p:sp>
    </p:spTree>
    <p:extLst>
      <p:ext uri="{BB962C8B-B14F-4D97-AF65-F5344CB8AC3E}">
        <p14:creationId xmlns:p14="http://schemas.microsoft.com/office/powerpoint/2010/main" val="2759392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18</a:t>
            </a:fld>
            <a:endParaRPr lang="fr-FR"/>
          </a:p>
        </p:txBody>
      </p:sp>
    </p:spTree>
    <p:extLst>
      <p:ext uri="{BB962C8B-B14F-4D97-AF65-F5344CB8AC3E}">
        <p14:creationId xmlns:p14="http://schemas.microsoft.com/office/powerpoint/2010/main" val="278567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19</a:t>
            </a:fld>
            <a:endParaRPr lang="fr-FR"/>
          </a:p>
        </p:txBody>
      </p:sp>
    </p:spTree>
    <p:extLst>
      <p:ext uri="{BB962C8B-B14F-4D97-AF65-F5344CB8AC3E}">
        <p14:creationId xmlns:p14="http://schemas.microsoft.com/office/powerpoint/2010/main" val="389485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20</a:t>
            </a:fld>
            <a:endParaRPr lang="fr-FR"/>
          </a:p>
        </p:txBody>
      </p:sp>
    </p:spTree>
    <p:extLst>
      <p:ext uri="{BB962C8B-B14F-4D97-AF65-F5344CB8AC3E}">
        <p14:creationId xmlns:p14="http://schemas.microsoft.com/office/powerpoint/2010/main" val="413149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21</a:t>
            </a:fld>
            <a:endParaRPr lang="fr-FR"/>
          </a:p>
        </p:txBody>
      </p:sp>
    </p:spTree>
    <p:extLst>
      <p:ext uri="{BB962C8B-B14F-4D97-AF65-F5344CB8AC3E}">
        <p14:creationId xmlns:p14="http://schemas.microsoft.com/office/powerpoint/2010/main" val="314153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22</a:t>
            </a:fld>
            <a:endParaRPr lang="fr-FR"/>
          </a:p>
        </p:txBody>
      </p:sp>
    </p:spTree>
    <p:extLst>
      <p:ext uri="{BB962C8B-B14F-4D97-AF65-F5344CB8AC3E}">
        <p14:creationId xmlns:p14="http://schemas.microsoft.com/office/powerpoint/2010/main" val="2903508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24</a:t>
            </a:fld>
            <a:endParaRPr lang="fr-FR"/>
          </a:p>
        </p:txBody>
      </p:sp>
    </p:spTree>
    <p:extLst>
      <p:ext uri="{BB962C8B-B14F-4D97-AF65-F5344CB8AC3E}">
        <p14:creationId xmlns:p14="http://schemas.microsoft.com/office/powerpoint/2010/main" val="78745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25</a:t>
            </a:fld>
            <a:endParaRPr lang="fr-FR"/>
          </a:p>
        </p:txBody>
      </p:sp>
    </p:spTree>
    <p:extLst>
      <p:ext uri="{BB962C8B-B14F-4D97-AF65-F5344CB8AC3E}">
        <p14:creationId xmlns:p14="http://schemas.microsoft.com/office/powerpoint/2010/main" val="89820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26</a:t>
            </a:fld>
            <a:endParaRPr lang="fr-FR"/>
          </a:p>
        </p:txBody>
      </p:sp>
    </p:spTree>
    <p:extLst>
      <p:ext uri="{BB962C8B-B14F-4D97-AF65-F5344CB8AC3E}">
        <p14:creationId xmlns:p14="http://schemas.microsoft.com/office/powerpoint/2010/main" val="2245582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5</a:t>
            </a:fld>
            <a:endParaRPr lang="fr-FR"/>
          </a:p>
        </p:txBody>
      </p:sp>
    </p:spTree>
    <p:extLst>
      <p:ext uri="{BB962C8B-B14F-4D97-AF65-F5344CB8AC3E}">
        <p14:creationId xmlns:p14="http://schemas.microsoft.com/office/powerpoint/2010/main" val="3921528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27</a:t>
            </a:fld>
            <a:endParaRPr lang="fr-FR"/>
          </a:p>
        </p:txBody>
      </p:sp>
    </p:spTree>
    <p:extLst>
      <p:ext uri="{BB962C8B-B14F-4D97-AF65-F5344CB8AC3E}">
        <p14:creationId xmlns:p14="http://schemas.microsoft.com/office/powerpoint/2010/main" val="1694697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29</a:t>
            </a:fld>
            <a:endParaRPr lang="fr-FR"/>
          </a:p>
        </p:txBody>
      </p:sp>
    </p:spTree>
    <p:extLst>
      <p:ext uri="{BB962C8B-B14F-4D97-AF65-F5344CB8AC3E}">
        <p14:creationId xmlns:p14="http://schemas.microsoft.com/office/powerpoint/2010/main" val="3729256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30</a:t>
            </a:fld>
            <a:endParaRPr lang="fr-FR"/>
          </a:p>
        </p:txBody>
      </p:sp>
    </p:spTree>
    <p:extLst>
      <p:ext uri="{BB962C8B-B14F-4D97-AF65-F5344CB8AC3E}">
        <p14:creationId xmlns:p14="http://schemas.microsoft.com/office/powerpoint/2010/main" val="4089445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32</a:t>
            </a:fld>
            <a:endParaRPr lang="fr-FR"/>
          </a:p>
        </p:txBody>
      </p:sp>
    </p:spTree>
    <p:extLst>
      <p:ext uri="{BB962C8B-B14F-4D97-AF65-F5344CB8AC3E}">
        <p14:creationId xmlns:p14="http://schemas.microsoft.com/office/powerpoint/2010/main" val="3803465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33</a:t>
            </a:fld>
            <a:endParaRPr lang="fr-FR"/>
          </a:p>
        </p:txBody>
      </p:sp>
    </p:spTree>
    <p:extLst>
      <p:ext uri="{BB962C8B-B14F-4D97-AF65-F5344CB8AC3E}">
        <p14:creationId xmlns:p14="http://schemas.microsoft.com/office/powerpoint/2010/main" val="92507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34</a:t>
            </a:fld>
            <a:endParaRPr lang="fr-FR"/>
          </a:p>
        </p:txBody>
      </p:sp>
    </p:spTree>
    <p:extLst>
      <p:ext uri="{BB962C8B-B14F-4D97-AF65-F5344CB8AC3E}">
        <p14:creationId xmlns:p14="http://schemas.microsoft.com/office/powerpoint/2010/main" val="2840080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Voir aussi http://blog.reallysimplethoughts.com/2013/09/25/using-special-keys-in-selenium-ide-part-1/ ou part-2</a:t>
            </a:r>
          </a:p>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38</a:t>
            </a:fld>
            <a:endParaRPr lang="fr-FR"/>
          </a:p>
        </p:txBody>
      </p:sp>
    </p:spTree>
    <p:extLst>
      <p:ext uri="{BB962C8B-B14F-4D97-AF65-F5344CB8AC3E}">
        <p14:creationId xmlns:p14="http://schemas.microsoft.com/office/powerpoint/2010/main" val="61778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Les tests de libellés n’ont aucune valeur Métier. </a:t>
            </a:r>
            <a:r>
              <a:rPr lang="fr-FR" sz="1200" i="1" dirty="0"/>
              <a:t>(Ils influencent cependant la qualité du produit et doivent être réalisés avant le test fonctionnel automatique). -&gt; Ne pas automatiser (car une fois corrigés, ils sont stables et le test est simple manuellement).</a:t>
            </a:r>
          </a:p>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7</a:t>
            </a:fld>
            <a:endParaRPr lang="fr-FR"/>
          </a:p>
        </p:txBody>
      </p:sp>
    </p:spTree>
    <p:extLst>
      <p:ext uri="{BB962C8B-B14F-4D97-AF65-F5344CB8AC3E}">
        <p14:creationId xmlns:p14="http://schemas.microsoft.com/office/powerpoint/2010/main" val="60583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Tests CRUD </a:t>
            </a:r>
            <a:r>
              <a:rPr lang="fr-FR" sz="1600" dirty="0"/>
              <a:t>Rappels (selon auditoire) :</a:t>
            </a:r>
          </a:p>
          <a:p>
            <a:pPr lvl="2"/>
            <a:r>
              <a:rPr lang="fr-FR" sz="1600" dirty="0"/>
              <a:t>Création puis consultation : à partir d’une action de création (clic sur bouton ou autre), puis saisie dans un formulaire, puis enregistrement. Vérification que l’objet est bien créé (texte présent dans le formulaire en consultation).</a:t>
            </a:r>
          </a:p>
          <a:p>
            <a:pPr lvl="2"/>
            <a:r>
              <a:rPr lang="fr-FR" sz="1600" dirty="0">
                <a:solidFill>
                  <a:schemeClr val="tx1"/>
                </a:solidFill>
              </a:rPr>
              <a:t>Modification d’un objet :  à partir d’une action de création, puis saisie dans un formulaire, puis enregistrement. Vérification que le formulaire est bien prérempli avec les données du dernier enregistrement, puis vérification que l’objet est correctement modifié. Même suite à un rafraichissement de l’écran.</a:t>
            </a:r>
          </a:p>
          <a:p>
            <a:pPr lvl="2"/>
            <a:r>
              <a:rPr lang="fr-FR" sz="1600" dirty="0">
                <a:solidFill>
                  <a:schemeClr val="tx1"/>
                </a:solidFill>
              </a:rPr>
              <a:t>Suppression d’un objet : après une action de création, puis à partir d’une action de suppression et d’une éventuelle confirmation. Vérification que l’objet est bien supprimé (texte absent de la zone cible. Absence d’un objet d’une liste. Impossibilité d’accéder au formulaire correspondant.)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8</a:t>
            </a:fld>
            <a:endParaRPr lang="fr-FR"/>
          </a:p>
        </p:txBody>
      </p:sp>
    </p:spTree>
    <p:extLst>
      <p:ext uri="{BB962C8B-B14F-4D97-AF65-F5344CB8AC3E}">
        <p14:creationId xmlns:p14="http://schemas.microsoft.com/office/powerpoint/2010/main" val="134626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9</a:t>
            </a:fld>
            <a:endParaRPr lang="fr-FR"/>
          </a:p>
        </p:txBody>
      </p:sp>
    </p:spTree>
    <p:extLst>
      <p:ext uri="{BB962C8B-B14F-4D97-AF65-F5344CB8AC3E}">
        <p14:creationId xmlns:p14="http://schemas.microsoft.com/office/powerpoint/2010/main" val="388796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10</a:t>
            </a:fld>
            <a:endParaRPr lang="fr-FR"/>
          </a:p>
        </p:txBody>
      </p:sp>
    </p:spTree>
    <p:extLst>
      <p:ext uri="{BB962C8B-B14F-4D97-AF65-F5344CB8AC3E}">
        <p14:creationId xmlns:p14="http://schemas.microsoft.com/office/powerpoint/2010/main" val="310728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12</a:t>
            </a:fld>
            <a:endParaRPr lang="fr-FR"/>
          </a:p>
        </p:txBody>
      </p:sp>
    </p:spTree>
    <p:extLst>
      <p:ext uri="{BB962C8B-B14F-4D97-AF65-F5344CB8AC3E}">
        <p14:creationId xmlns:p14="http://schemas.microsoft.com/office/powerpoint/2010/main" val="294926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IDE : </a:t>
            </a:r>
            <a:r>
              <a:rPr lang="fr-FR" b="0" i="0" dirty="0">
                <a:solidFill>
                  <a:srgbClr val="111111"/>
                </a:solidFill>
                <a:effectLst/>
                <a:latin typeface="Roboto"/>
              </a:rPr>
              <a:t>l’IDE (ou Integrated </a:t>
            </a:r>
            <a:r>
              <a:rPr lang="fr-FR" b="0" i="0" dirty="0" err="1">
                <a:solidFill>
                  <a:srgbClr val="111111"/>
                </a:solidFill>
                <a:effectLst/>
                <a:latin typeface="Roboto"/>
              </a:rPr>
              <a:t>Development</a:t>
            </a:r>
            <a:r>
              <a:rPr lang="fr-FR" b="0" i="0" dirty="0">
                <a:solidFill>
                  <a:srgbClr val="111111"/>
                </a:solidFill>
                <a:effectLst/>
                <a:latin typeface="Roboto"/>
              </a:rPr>
              <a:t> </a:t>
            </a:r>
            <a:r>
              <a:rPr lang="fr-FR" b="0" i="0" dirty="0" err="1">
                <a:solidFill>
                  <a:srgbClr val="111111"/>
                </a:solidFill>
                <a:effectLst/>
                <a:latin typeface="Roboto"/>
              </a:rPr>
              <a:t>Environment</a:t>
            </a:r>
            <a:r>
              <a:rPr lang="fr-FR" b="0" i="0" dirty="0">
                <a:solidFill>
                  <a:srgbClr val="111111"/>
                </a:solidFill>
                <a:effectLst/>
                <a:latin typeface="Roboto"/>
              </a:rPr>
              <a:t>) regroupe un ensemble d’outils spécifiques, dédiés aux programmeurs afin d’optimiser leur temps de travail et améliorer leur productivité.</a:t>
            </a:r>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13</a:t>
            </a:fld>
            <a:endParaRPr lang="fr-FR"/>
          </a:p>
        </p:txBody>
      </p:sp>
    </p:spTree>
    <p:extLst>
      <p:ext uri="{BB962C8B-B14F-4D97-AF65-F5344CB8AC3E}">
        <p14:creationId xmlns:p14="http://schemas.microsoft.com/office/powerpoint/2010/main" val="121284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300D0F-0EDB-42C3-8795-019573525B79}" type="slidenum">
              <a:rPr lang="fr-FR" smtClean="0"/>
              <a:t>15</a:t>
            </a:fld>
            <a:endParaRPr lang="fr-FR"/>
          </a:p>
        </p:txBody>
      </p:sp>
    </p:spTree>
    <p:extLst>
      <p:ext uri="{BB962C8B-B14F-4D97-AF65-F5344CB8AC3E}">
        <p14:creationId xmlns:p14="http://schemas.microsoft.com/office/powerpoint/2010/main" val="73400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3520-2F17-4D53-9C39-2E6FB32DA0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37DEA63-5AD6-4696-9F0A-E778B6A1C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1EFF7E-1988-400B-A063-B1D31E1A4603}"/>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776925DF-DDB4-4B9C-82D8-290D6CDA763B}"/>
              </a:ext>
            </a:extLst>
          </p:cNvPr>
          <p:cNvSpPr>
            <a:spLocks noGrp="1"/>
          </p:cNvSpPr>
          <p:nvPr>
            <p:ph type="ftr" sz="quarter" idx="11"/>
          </p:nvPr>
        </p:nvSpPr>
        <p:spPr/>
        <p:txBody>
          <a:bodyPr/>
          <a:lstStyle/>
          <a:p>
            <a:r>
              <a:rPr lang="fr-FR"/>
              <a:t>Titre du document</a:t>
            </a:r>
          </a:p>
        </p:txBody>
      </p:sp>
      <p:sp>
        <p:nvSpPr>
          <p:cNvPr id="6" name="Espace réservé du numéro de diapositive 5">
            <a:extLst>
              <a:ext uri="{FF2B5EF4-FFF2-40B4-BE49-F238E27FC236}">
                <a16:creationId xmlns:a16="http://schemas.microsoft.com/office/drawing/2014/main" id="{B27EF1E2-7E08-414E-A660-EF5708C9AE7C}"/>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4594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EF24E1-3191-4A40-BB92-D9C4B729E87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2E24774-7E63-46EA-B559-BF8A116CEFC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CB3647-28AF-493D-8AA3-07BA79D676B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D4651ECA-84B2-4A2B-9441-A525964624A4}"/>
              </a:ext>
            </a:extLst>
          </p:cNvPr>
          <p:cNvSpPr>
            <a:spLocks noGrp="1"/>
          </p:cNvSpPr>
          <p:nvPr>
            <p:ph type="ftr" sz="quarter" idx="11"/>
          </p:nvPr>
        </p:nvSpPr>
        <p:spPr/>
        <p:txBody>
          <a:bodyPr/>
          <a:lstStyle/>
          <a:p>
            <a:r>
              <a:rPr lang="fr-FR"/>
              <a:t>Titre du document</a:t>
            </a:r>
          </a:p>
        </p:txBody>
      </p:sp>
      <p:sp>
        <p:nvSpPr>
          <p:cNvPr id="6" name="Espace réservé du numéro de diapositive 5">
            <a:extLst>
              <a:ext uri="{FF2B5EF4-FFF2-40B4-BE49-F238E27FC236}">
                <a16:creationId xmlns:a16="http://schemas.microsoft.com/office/drawing/2014/main" id="{B2F8641C-BEBF-4F11-9005-EF9623D60CF8}"/>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272172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4E6E07A-2EE8-4A17-9740-D0C364DE16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34DB6AE-5F63-4E5E-BD73-CDB60B84598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08E8E1-C35D-4139-BCE6-1174B89CF018}"/>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52E14A7C-FF92-428A-8B94-1C445460E216}"/>
              </a:ext>
            </a:extLst>
          </p:cNvPr>
          <p:cNvSpPr>
            <a:spLocks noGrp="1"/>
          </p:cNvSpPr>
          <p:nvPr>
            <p:ph type="ftr" sz="quarter" idx="11"/>
          </p:nvPr>
        </p:nvSpPr>
        <p:spPr/>
        <p:txBody>
          <a:bodyPr/>
          <a:lstStyle/>
          <a:p>
            <a:r>
              <a:rPr lang="fr-FR"/>
              <a:t>Titre du document</a:t>
            </a:r>
          </a:p>
        </p:txBody>
      </p:sp>
      <p:sp>
        <p:nvSpPr>
          <p:cNvPr id="6" name="Espace réservé du numéro de diapositive 5">
            <a:extLst>
              <a:ext uri="{FF2B5EF4-FFF2-40B4-BE49-F238E27FC236}">
                <a16:creationId xmlns:a16="http://schemas.microsoft.com/office/drawing/2014/main" id="{DCF9B0D8-C45A-4F41-BDB0-BD7F514A866D}"/>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27971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e de couvertu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04747-26DD-4465-A3B9-64471813FB99}"/>
              </a:ext>
            </a:extLst>
          </p:cNvPr>
          <p:cNvSpPr/>
          <p:nvPr userDrawn="1"/>
        </p:nvSpPr>
        <p:spPr>
          <a:xfrm>
            <a:off x="0" y="1"/>
            <a:ext cx="12192000" cy="343456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13"/>
            <a:endParaRPr lang="fr-FR" sz="2159">
              <a:solidFill>
                <a:prstClr val="white"/>
              </a:solidFill>
              <a:latin typeface="Calibri"/>
            </a:endParaRPr>
          </a:p>
        </p:txBody>
      </p:sp>
      <p:pic>
        <p:nvPicPr>
          <p:cNvPr id="12" name="Image 11">
            <a:extLst>
              <a:ext uri="{FF2B5EF4-FFF2-40B4-BE49-F238E27FC236}">
                <a16:creationId xmlns:a16="http://schemas.microsoft.com/office/drawing/2014/main" id="{37F3397D-B464-46A6-9292-B3041D11F9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61590" y="3474800"/>
            <a:ext cx="3525664" cy="1099280"/>
          </a:xfrm>
          <a:prstGeom prst="rect">
            <a:avLst/>
          </a:prstGeom>
        </p:spPr>
      </p:pic>
      <p:sp>
        <p:nvSpPr>
          <p:cNvPr id="3" name="Espace réservé pour une image  2">
            <a:extLst>
              <a:ext uri="{FF2B5EF4-FFF2-40B4-BE49-F238E27FC236}">
                <a16:creationId xmlns:a16="http://schemas.microsoft.com/office/drawing/2014/main" id="{2962D4F1-5A69-4572-8794-6A06DF827183}"/>
              </a:ext>
            </a:extLst>
          </p:cNvPr>
          <p:cNvSpPr>
            <a:spLocks noGrp="1"/>
          </p:cNvSpPr>
          <p:nvPr>
            <p:ph type="pic" sz="quarter" idx="10"/>
          </p:nvPr>
        </p:nvSpPr>
        <p:spPr>
          <a:xfrm>
            <a:off x="0" y="0"/>
            <a:ext cx="12192000" cy="3429000"/>
          </a:xfrm>
          <a:prstGeom prst="rect">
            <a:avLst/>
          </a:prstGeom>
        </p:spPr>
        <p:txBody>
          <a:bodyPr/>
          <a:lstStyle/>
          <a:p>
            <a:endParaRPr lang="fr-FR"/>
          </a:p>
        </p:txBody>
      </p:sp>
      <p:sp>
        <p:nvSpPr>
          <p:cNvPr id="14" name="Espace réservé du texte 13" title="DIGITAL MAKERS">
            <a:extLst>
              <a:ext uri="{FF2B5EF4-FFF2-40B4-BE49-F238E27FC236}">
                <a16:creationId xmlns:a16="http://schemas.microsoft.com/office/drawing/2014/main" id="{ADC99181-A824-41B6-A5D2-01679B51B17A}"/>
              </a:ext>
            </a:extLst>
          </p:cNvPr>
          <p:cNvSpPr>
            <a:spLocks noGrp="1"/>
          </p:cNvSpPr>
          <p:nvPr>
            <p:ph type="body" sz="quarter" idx="11" hasCustomPrompt="1"/>
          </p:nvPr>
        </p:nvSpPr>
        <p:spPr>
          <a:xfrm>
            <a:off x="5071731" y="4342877"/>
            <a:ext cx="4139900" cy="478988"/>
          </a:xfrm>
          <a:prstGeom prst="rect">
            <a:avLst/>
          </a:prstGeom>
        </p:spPr>
        <p:txBody>
          <a:bodyPr bIns="0" anchor="b"/>
          <a:lstStyle>
            <a:lvl1pPr marL="0" marR="0" indent="0" algn="l" defTabSz="290290" rtl="0" eaLnBrk="1" fontAlgn="auto" latinLnBrk="0" hangingPunct="1">
              <a:lnSpc>
                <a:spcPct val="100000"/>
              </a:lnSpc>
              <a:spcBef>
                <a:spcPct val="20000"/>
              </a:spcBef>
              <a:spcAft>
                <a:spcPts val="0"/>
              </a:spcAft>
              <a:buClrTx/>
              <a:buSzTx/>
              <a:buFont typeface="Arial"/>
              <a:buNone/>
              <a:tabLst/>
              <a:defRPr lang="fr-FR" sz="2667" b="1" kern="1200" cap="all" baseline="0" dirty="0">
                <a:solidFill>
                  <a:srgbClr val="00A9E0"/>
                </a:solidFill>
                <a:latin typeface="+mj-lt"/>
                <a:ea typeface="Montserrat" charset="0"/>
                <a:cs typeface="Montserrat" charset="0"/>
              </a:defRPr>
            </a:lvl1pPr>
            <a:lvl2pPr marL="0" indent="0" algn="l" defTabSz="544213" rtl="0" eaLnBrk="1" latinLnBrk="0" hangingPunct="1">
              <a:buNone/>
              <a:defRPr lang="fr-FR" sz="1867" kern="1200" dirty="0" smtClean="0">
                <a:solidFill>
                  <a:prstClr val="black"/>
                </a:solidFill>
                <a:latin typeface="Montserrat Light" charset="0"/>
                <a:ea typeface="Montserrat Light" charset="0"/>
                <a:cs typeface="Montserrat Light" charset="0"/>
              </a:defRPr>
            </a:lvl2pPr>
            <a:lvl3pPr marL="0" algn="l" defTabSz="544213" rtl="0" eaLnBrk="1" latinLnBrk="0" hangingPunct="1">
              <a:defRPr lang="fr-FR" sz="1867" kern="1200" dirty="0" smtClean="0">
                <a:solidFill>
                  <a:prstClr val="black"/>
                </a:solidFill>
                <a:latin typeface="Montserrat Light" charset="0"/>
                <a:ea typeface="Montserrat Light" charset="0"/>
                <a:cs typeface="Montserrat Light" charset="0"/>
              </a:defRPr>
            </a:lvl3pPr>
            <a:lvl4pPr marL="0" algn="l" defTabSz="544213" rtl="0" eaLnBrk="1" latinLnBrk="0" hangingPunct="1">
              <a:defRPr lang="fr-FR" sz="1867" kern="1200" dirty="0" smtClean="0">
                <a:solidFill>
                  <a:prstClr val="black"/>
                </a:solidFill>
                <a:latin typeface="Montserrat Light" charset="0"/>
                <a:ea typeface="Montserrat Light" charset="0"/>
                <a:cs typeface="Montserrat Light" charset="0"/>
              </a:defRPr>
            </a:lvl4pPr>
            <a:lvl5pPr marL="0" algn="l" defTabSz="544213" rtl="0" eaLnBrk="1" latinLnBrk="0" hangingPunct="1">
              <a:defRPr lang="fr-FR" sz="1867" kern="1200" dirty="0">
                <a:solidFill>
                  <a:prstClr val="black"/>
                </a:solidFill>
                <a:latin typeface="Montserrat Light" charset="0"/>
                <a:ea typeface="Montserrat Light" charset="0"/>
                <a:cs typeface="Montserrat Light" charset="0"/>
              </a:defRPr>
            </a:lvl5pPr>
          </a:lstStyle>
          <a:p>
            <a:pPr marL="0" marR="0" lvl="0" indent="0" algn="l" defTabSz="290290" rtl="0" eaLnBrk="1" fontAlgn="auto" latinLnBrk="0" hangingPunct="1">
              <a:lnSpc>
                <a:spcPct val="100000"/>
              </a:lnSpc>
              <a:spcBef>
                <a:spcPct val="20000"/>
              </a:spcBef>
              <a:spcAft>
                <a:spcPts val="0"/>
              </a:spcAft>
              <a:buClrTx/>
              <a:buSzTx/>
              <a:buFont typeface="Arial"/>
              <a:buNone/>
              <a:tabLst/>
              <a:defRPr/>
            </a:pPr>
            <a:r>
              <a:rPr lang="fr-FR" sz="2667" b="1">
                <a:solidFill>
                  <a:srgbClr val="00A9E0"/>
                </a:solidFill>
                <a:latin typeface="Montserrat" charset="0"/>
                <a:ea typeface="Montserrat" charset="0"/>
                <a:cs typeface="Montserrat" charset="0"/>
              </a:rPr>
              <a:t>DIGITAL MAKERS</a:t>
            </a:r>
            <a:endParaRPr lang="fr-FR"/>
          </a:p>
        </p:txBody>
      </p:sp>
      <p:sp>
        <p:nvSpPr>
          <p:cNvPr id="17" name="Espace réservé du texte 16">
            <a:extLst>
              <a:ext uri="{FF2B5EF4-FFF2-40B4-BE49-F238E27FC236}">
                <a16:creationId xmlns:a16="http://schemas.microsoft.com/office/drawing/2014/main" id="{CBE792E1-B904-4F62-9A44-47A691A4F2C4}"/>
              </a:ext>
            </a:extLst>
          </p:cNvPr>
          <p:cNvSpPr>
            <a:spLocks noGrp="1"/>
          </p:cNvSpPr>
          <p:nvPr>
            <p:ph type="body" sz="quarter" idx="12"/>
          </p:nvPr>
        </p:nvSpPr>
        <p:spPr>
          <a:xfrm>
            <a:off x="5071731" y="4821865"/>
            <a:ext cx="4139900" cy="1186757"/>
          </a:xfrm>
          <a:prstGeom prst="rect">
            <a:avLst/>
          </a:prstGeom>
        </p:spPr>
        <p:txBody>
          <a:bodyPr tIns="0"/>
          <a:lstStyle>
            <a:lvl1pPr marL="0" indent="0">
              <a:buNone/>
              <a:defRPr lang="fr-FR" sz="1800" kern="1200" dirty="0">
                <a:solidFill>
                  <a:schemeClr val="tx1"/>
                </a:solidFill>
                <a:latin typeface="+mj-lt"/>
                <a:ea typeface="Montserrat Light" charset="0"/>
                <a:cs typeface="Montserrat Light" charset="0"/>
              </a:defRPr>
            </a:lvl1pPr>
            <a:lvl2pPr marL="290291" indent="0">
              <a:buNone/>
              <a:defRPr lang="fr-FR" sz="1867" kern="1200" dirty="0">
                <a:solidFill>
                  <a:schemeClr val="tx1"/>
                </a:solidFill>
                <a:latin typeface="Montserrat Light" charset="0"/>
                <a:ea typeface="Montserrat Light" charset="0"/>
                <a:cs typeface="Montserrat Light" charset="0"/>
              </a:defRPr>
            </a:lvl2pPr>
            <a:lvl3pPr>
              <a:defRPr lang="fr-FR" sz="1867" kern="1200" dirty="0">
                <a:solidFill>
                  <a:schemeClr val="tx1"/>
                </a:solidFill>
                <a:latin typeface="Montserrat Light" charset="0"/>
                <a:ea typeface="Montserrat Light" charset="0"/>
                <a:cs typeface="Montserrat Light" charset="0"/>
              </a:defRPr>
            </a:lvl3pPr>
            <a:lvl4pPr>
              <a:defRPr lang="fr-FR" sz="1867" kern="1200" dirty="0">
                <a:solidFill>
                  <a:schemeClr val="tx1"/>
                </a:solidFill>
                <a:latin typeface="Montserrat Light" charset="0"/>
                <a:ea typeface="Montserrat Light" charset="0"/>
                <a:cs typeface="Montserrat Light" charset="0"/>
              </a:defRPr>
            </a:lvl4pPr>
            <a:lvl5pPr>
              <a:defRPr lang="fr-FR" sz="1867" kern="1200" dirty="0">
                <a:solidFill>
                  <a:schemeClr val="tx1"/>
                </a:solidFill>
                <a:latin typeface="Montserrat Light" charset="0"/>
                <a:ea typeface="Montserrat Light" charset="0"/>
                <a:cs typeface="Montserrat Light" charset="0"/>
              </a:defRPr>
            </a:lvl5pPr>
          </a:lstStyle>
          <a:p>
            <a:pPr lvl="0"/>
            <a:r>
              <a:rPr lang="fr-FR"/>
              <a:t>Modifier les styles du texte du masque</a:t>
            </a:r>
          </a:p>
        </p:txBody>
      </p:sp>
      <p:pic>
        <p:nvPicPr>
          <p:cNvPr id="7" name="Image 6">
            <a:extLst>
              <a:ext uri="{FF2B5EF4-FFF2-40B4-BE49-F238E27FC236}">
                <a16:creationId xmlns:a16="http://schemas.microsoft.com/office/drawing/2014/main" id="{9B6782A2-E393-43BC-95CB-0B888AF6B7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495" y="-103123"/>
            <a:ext cx="4663004" cy="7054109"/>
          </a:xfrm>
          <a:prstGeom prst="rect">
            <a:avLst/>
          </a:prstGeom>
        </p:spPr>
      </p:pic>
    </p:spTree>
    <p:extLst>
      <p:ext uri="{BB962C8B-B14F-4D97-AF65-F5344CB8AC3E}">
        <p14:creationId xmlns:p14="http://schemas.microsoft.com/office/powerpoint/2010/main" val="4234495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ommaire">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A95B3A0-7771-492F-AF30-679FA558D3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1541902" y="-18333"/>
            <a:ext cx="671999" cy="1032597"/>
          </a:xfrm>
          <a:prstGeom prst="rect">
            <a:avLst/>
          </a:prstGeom>
        </p:spPr>
      </p:pic>
      <p:sp>
        <p:nvSpPr>
          <p:cNvPr id="8" name="Espace réservé du numéro de diapositive 5">
            <a:extLst>
              <a:ext uri="{FF2B5EF4-FFF2-40B4-BE49-F238E27FC236}">
                <a16:creationId xmlns:a16="http://schemas.microsoft.com/office/drawing/2014/main" id="{DEC2DDF3-2800-46B2-AF5A-B7AB4D5B321F}"/>
              </a:ext>
            </a:extLst>
          </p:cNvPr>
          <p:cNvSpPr txBox="1">
            <a:spLocks/>
          </p:cNvSpPr>
          <p:nvPr userDrawn="1"/>
        </p:nvSpPr>
        <p:spPr>
          <a:xfrm>
            <a:off x="11205901" y="6544340"/>
            <a:ext cx="745612" cy="198458"/>
          </a:xfrm>
          <a:prstGeom prst="rect">
            <a:avLst/>
          </a:prstGeom>
        </p:spPr>
        <p:txBody>
          <a:bodyPr/>
          <a:lstStyle>
            <a:defPPr>
              <a:defRPr lang="fr-FR"/>
            </a:defPPr>
            <a:lvl1pPr marL="0" algn="r" defTabSz="914400" rtl="0" eaLnBrk="1" latinLnBrk="0" hangingPunct="1">
              <a:defRPr sz="900" kern="1200" baseline="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FCA8D8-8241-BE4B-9165-0EE2A5D02B3D}" type="slidenum">
              <a:rPr lang="fr-FR" smtClean="0"/>
              <a:pPr/>
              <a:t>‹N°›</a:t>
            </a:fld>
            <a:endParaRPr lang="fr-FR"/>
          </a:p>
        </p:txBody>
      </p:sp>
      <p:sp>
        <p:nvSpPr>
          <p:cNvPr id="9" name="Titre 1">
            <a:extLst>
              <a:ext uri="{FF2B5EF4-FFF2-40B4-BE49-F238E27FC236}">
                <a16:creationId xmlns:a16="http://schemas.microsoft.com/office/drawing/2014/main" id="{207F9350-34E4-43A5-ACF4-D01DEE81C179}"/>
              </a:ext>
            </a:extLst>
          </p:cNvPr>
          <p:cNvSpPr>
            <a:spLocks noGrp="1"/>
          </p:cNvSpPr>
          <p:nvPr>
            <p:ph type="title" hasCustomPrompt="1"/>
          </p:nvPr>
        </p:nvSpPr>
        <p:spPr>
          <a:xfrm>
            <a:off x="494415" y="97303"/>
            <a:ext cx="10935584" cy="418376"/>
          </a:xfrm>
          <a:prstGeom prst="rect">
            <a:avLst/>
          </a:prstGeom>
        </p:spPr>
        <p:txBody>
          <a:bodyPr bIns="0" anchor="b" anchorCtr="0">
            <a:noAutofit/>
          </a:bodyPr>
          <a:lstStyle>
            <a:lvl1pPr algn="l" defTabSz="290290" rtl="0" eaLnBrk="1" latinLnBrk="0" hangingPunct="1">
              <a:lnSpc>
                <a:spcPct val="100000"/>
              </a:lnSpc>
              <a:spcBef>
                <a:spcPts val="0"/>
              </a:spcBef>
              <a:buNone/>
              <a:defRPr lang="fr-FR" sz="1800" b="1" kern="1200" cap="all" baseline="0" dirty="0">
                <a:solidFill>
                  <a:schemeClr val="tx1">
                    <a:lumMod val="50000"/>
                  </a:schemeClr>
                </a:solidFill>
                <a:latin typeface="+mj-lt"/>
                <a:ea typeface="Montserrat" charset="0"/>
                <a:cs typeface="Montserrat" charset="0"/>
              </a:defRPr>
            </a:lvl1pPr>
          </a:lstStyle>
          <a:p>
            <a:r>
              <a:rPr lang="fr-FR"/>
              <a:t>SOMMAIRE</a:t>
            </a:r>
          </a:p>
        </p:txBody>
      </p:sp>
      <p:sp>
        <p:nvSpPr>
          <p:cNvPr id="16" name="Footer Placeholder 4">
            <a:extLst>
              <a:ext uri="{FF2B5EF4-FFF2-40B4-BE49-F238E27FC236}">
                <a16:creationId xmlns:a16="http://schemas.microsoft.com/office/drawing/2014/main" id="{ADFAAA5B-2D50-4A59-AFA5-6CF99338AC13}"/>
              </a:ext>
            </a:extLst>
          </p:cNvPr>
          <p:cNvSpPr>
            <a:spLocks noGrp="1"/>
          </p:cNvSpPr>
          <p:nvPr>
            <p:ph type="ftr" sz="quarter" idx="11"/>
          </p:nvPr>
        </p:nvSpPr>
        <p:spPr>
          <a:xfrm>
            <a:off x="1798965" y="6579943"/>
            <a:ext cx="8594070" cy="180754"/>
          </a:xfrm>
          <a:prstGeom prst="rect">
            <a:avLst/>
          </a:prstGeom>
        </p:spPr>
        <p:txBody>
          <a:bodyPr anchor="ctr"/>
          <a:lstStyle>
            <a:lvl1pPr>
              <a:defRPr lang="fr-FR" sz="900" b="0" i="0" smtClean="0">
                <a:solidFill>
                  <a:schemeClr val="tx1">
                    <a:lumMod val="60000"/>
                    <a:lumOff val="40000"/>
                  </a:schemeClr>
                </a:solidFill>
                <a:latin typeface="+mn-lt"/>
                <a:ea typeface="Montserrat"/>
                <a:cs typeface="Montserrat"/>
              </a:defRPr>
            </a:lvl1pPr>
          </a:lstStyle>
          <a:p>
            <a:pPr algn="ctr"/>
            <a:r>
              <a:rPr lang="fr-FR"/>
              <a:t>Titre du document</a:t>
            </a:r>
          </a:p>
        </p:txBody>
      </p:sp>
      <p:pic>
        <p:nvPicPr>
          <p:cNvPr id="7" name="Image 6">
            <a:extLst>
              <a:ext uri="{FF2B5EF4-FFF2-40B4-BE49-F238E27FC236}">
                <a16:creationId xmlns:a16="http://schemas.microsoft.com/office/drawing/2014/main" id="{39D38CCC-6C0E-4899-AB32-A3E6D85A192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2894" y="6544341"/>
            <a:ext cx="708016" cy="198458"/>
          </a:xfrm>
          <a:prstGeom prst="rect">
            <a:avLst/>
          </a:prstGeom>
        </p:spPr>
      </p:pic>
    </p:spTree>
    <p:extLst>
      <p:ext uri="{BB962C8B-B14F-4D97-AF65-F5344CB8AC3E}">
        <p14:creationId xmlns:p14="http://schemas.microsoft.com/office/powerpoint/2010/main" val="157432978"/>
      </p:ext>
    </p:extLst>
  </p:cSld>
  <p:clrMapOvr>
    <a:masterClrMapping/>
  </p:clrMapOvr>
  <p:extLst>
    <p:ext uri="{DCECCB84-F9BA-43D5-87BE-67443E8EF086}">
      <p15:sldGuideLst xmlns:p15="http://schemas.microsoft.com/office/powerpoint/2012/main">
        <p15:guide id="1" orient="horz" pos="240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Page de section">
    <p:bg>
      <p:bgRef idx="1001">
        <a:schemeClr val="bg1"/>
      </p:bgRef>
    </p:bg>
    <p:spTree>
      <p:nvGrpSpPr>
        <p:cNvPr id="1" name=""/>
        <p:cNvGrpSpPr/>
        <p:nvPr/>
      </p:nvGrpSpPr>
      <p:grpSpPr>
        <a:xfrm>
          <a:off x="0" y="0"/>
          <a:ext cx="0" cy="0"/>
          <a:chOff x="0" y="0"/>
          <a:chExt cx="0" cy="0"/>
        </a:xfrm>
      </p:grpSpPr>
      <p:sp>
        <p:nvSpPr>
          <p:cNvPr id="6" name="Espace réservé pour une image  5"/>
          <p:cNvSpPr>
            <a:spLocks noGrp="1"/>
          </p:cNvSpPr>
          <p:nvPr>
            <p:ph type="pic" sz="quarter" idx="13" hasCustomPrompt="1"/>
          </p:nvPr>
        </p:nvSpPr>
        <p:spPr>
          <a:xfrm>
            <a:off x="0" y="1"/>
            <a:ext cx="12192000" cy="3429000"/>
          </a:xfrm>
          <a:prstGeom prst="rect">
            <a:avLst/>
          </a:prstGeom>
          <a:solidFill>
            <a:schemeClr val="bg1"/>
          </a:solidFill>
        </p:spPr>
        <p:txBody>
          <a:bodyPr anchor="b"/>
          <a:lstStyle>
            <a:lvl1pPr marL="0" indent="0" algn="r">
              <a:buNone/>
              <a:defRPr>
                <a:solidFill>
                  <a:srgbClr val="BCBCC5"/>
                </a:solidFill>
              </a:defRPr>
            </a:lvl1pPr>
          </a:lstStyle>
          <a:p>
            <a:r>
              <a:rPr lang="fr-FR"/>
              <a:t>Image d’ambiance (fond blanc)</a:t>
            </a:r>
          </a:p>
        </p:txBody>
      </p:sp>
      <p:sp>
        <p:nvSpPr>
          <p:cNvPr id="17" name="Rectangle 16"/>
          <p:cNvSpPr/>
          <p:nvPr userDrawn="1"/>
        </p:nvSpPr>
        <p:spPr>
          <a:xfrm>
            <a:off x="10397595" y="6356350"/>
            <a:ext cx="1249680"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20"/>
          </a:p>
        </p:txBody>
      </p:sp>
      <p:sp>
        <p:nvSpPr>
          <p:cNvPr id="8" name="Espace réservé du texte 11">
            <a:extLst>
              <a:ext uri="{FF2B5EF4-FFF2-40B4-BE49-F238E27FC236}">
                <a16:creationId xmlns:a16="http://schemas.microsoft.com/office/drawing/2014/main" id="{31DA8D14-D70B-4E50-A397-6077E87FF700}"/>
              </a:ext>
            </a:extLst>
          </p:cNvPr>
          <p:cNvSpPr>
            <a:spLocks noGrp="1"/>
          </p:cNvSpPr>
          <p:nvPr>
            <p:ph type="body" sz="quarter" idx="14"/>
          </p:nvPr>
        </p:nvSpPr>
        <p:spPr>
          <a:xfrm>
            <a:off x="4836904" y="4347914"/>
            <a:ext cx="7006521" cy="434883"/>
          </a:xfrm>
          <a:prstGeom prst="rect">
            <a:avLst/>
          </a:prstGeom>
        </p:spPr>
        <p:txBody>
          <a:bodyPr tIns="0" anchor="t" anchorCtr="0">
            <a:noAutofit/>
          </a:bodyPr>
          <a:lstStyle>
            <a:lvl1pPr marL="0" indent="0">
              <a:lnSpc>
                <a:spcPct val="100000"/>
              </a:lnSpc>
              <a:spcBef>
                <a:spcPts val="0"/>
              </a:spcBef>
              <a:buNone/>
              <a:defRPr lang="fr-FR" sz="2400" kern="1200" dirty="0">
                <a:solidFill>
                  <a:srgbClr val="00A9E0"/>
                </a:solidFill>
                <a:latin typeface="+mn-lt"/>
                <a:ea typeface="Montserrat" charset="0"/>
                <a:cs typeface="Montserrat" charset="0"/>
              </a:defRPr>
            </a:lvl1pPr>
            <a:lvl2pPr marL="457200" indent="0">
              <a:buNone/>
              <a:defRPr/>
            </a:lvl2pPr>
          </a:lstStyle>
          <a:p>
            <a:pPr lvl="0"/>
            <a:r>
              <a:rPr lang="fr-FR"/>
              <a:t>Modifier les styles du texte du masque</a:t>
            </a:r>
          </a:p>
        </p:txBody>
      </p:sp>
      <p:sp>
        <p:nvSpPr>
          <p:cNvPr id="9" name="Espace réservé du numéro de diapositive 5">
            <a:extLst>
              <a:ext uri="{FF2B5EF4-FFF2-40B4-BE49-F238E27FC236}">
                <a16:creationId xmlns:a16="http://schemas.microsoft.com/office/drawing/2014/main" id="{1ACB2D3D-2593-4761-B3BC-D57A231BE1E8}"/>
              </a:ext>
            </a:extLst>
          </p:cNvPr>
          <p:cNvSpPr>
            <a:spLocks noGrp="1"/>
          </p:cNvSpPr>
          <p:nvPr>
            <p:ph type="sldNum" sz="quarter" idx="12"/>
          </p:nvPr>
        </p:nvSpPr>
        <p:spPr>
          <a:xfrm>
            <a:off x="11205901" y="6544340"/>
            <a:ext cx="745612" cy="198458"/>
          </a:xfrm>
          <a:prstGeom prst="rect">
            <a:avLst/>
          </a:prstGeom>
        </p:spPr>
        <p:txBody>
          <a:bodyPr/>
          <a:lstStyle>
            <a:lvl1pPr algn="r">
              <a:defRPr sz="900" baseline="0">
                <a:solidFill>
                  <a:schemeClr val="tx1">
                    <a:lumMod val="85000"/>
                    <a:lumOff val="15000"/>
                  </a:schemeClr>
                </a:solidFill>
              </a:defRPr>
            </a:lvl1pPr>
          </a:lstStyle>
          <a:p>
            <a:fld id="{9AFCA8D8-8241-BE4B-9165-0EE2A5D02B3D}" type="slidenum">
              <a:rPr lang="fr-FR" smtClean="0"/>
              <a:pPr/>
              <a:t>‹N°›</a:t>
            </a:fld>
            <a:endParaRPr lang="fr-FR"/>
          </a:p>
        </p:txBody>
      </p:sp>
      <p:pic>
        <p:nvPicPr>
          <p:cNvPr id="10" name="Image 9">
            <a:extLst>
              <a:ext uri="{FF2B5EF4-FFF2-40B4-BE49-F238E27FC236}">
                <a16:creationId xmlns:a16="http://schemas.microsoft.com/office/drawing/2014/main" id="{CF1FD4CE-A17E-4AFA-991C-03327142B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495" y="-92491"/>
            <a:ext cx="4663004" cy="7054109"/>
          </a:xfrm>
          <a:prstGeom prst="rect">
            <a:avLst/>
          </a:prstGeom>
        </p:spPr>
      </p:pic>
      <p:sp>
        <p:nvSpPr>
          <p:cNvPr id="2" name="Titre 1">
            <a:extLst>
              <a:ext uri="{FF2B5EF4-FFF2-40B4-BE49-F238E27FC236}">
                <a16:creationId xmlns:a16="http://schemas.microsoft.com/office/drawing/2014/main" id="{7166A3BD-B139-4829-B6C3-42478AA3E6C0}"/>
              </a:ext>
            </a:extLst>
          </p:cNvPr>
          <p:cNvSpPr>
            <a:spLocks noGrp="1"/>
          </p:cNvSpPr>
          <p:nvPr>
            <p:ph type="title"/>
          </p:nvPr>
        </p:nvSpPr>
        <p:spPr>
          <a:xfrm>
            <a:off x="4836904" y="3768726"/>
            <a:ext cx="7006521" cy="557866"/>
          </a:xfrm>
          <a:prstGeom prst="rect">
            <a:avLst/>
          </a:prstGeom>
        </p:spPr>
        <p:txBody>
          <a:bodyPr anchor="b"/>
          <a:lstStyle>
            <a:lvl1pPr algn="l">
              <a:defRPr b="1"/>
            </a:lvl1pPr>
          </a:lstStyle>
          <a:p>
            <a:r>
              <a:rPr lang="fr-FR"/>
              <a:t>Modifiez le style du titre</a:t>
            </a:r>
          </a:p>
        </p:txBody>
      </p:sp>
    </p:spTree>
    <p:extLst>
      <p:ext uri="{BB962C8B-B14F-4D97-AF65-F5344CB8AC3E}">
        <p14:creationId xmlns:p14="http://schemas.microsoft.com/office/powerpoint/2010/main" val="35830675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re et contenu">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5372D2BB-F31B-4BC2-B92F-FADB8A41D609}"/>
              </a:ext>
            </a:extLst>
          </p:cNvPr>
          <p:cNvSpPr>
            <a:spLocks noGrp="1"/>
          </p:cNvSpPr>
          <p:nvPr>
            <p:ph type="title" hasCustomPrompt="1"/>
          </p:nvPr>
        </p:nvSpPr>
        <p:spPr>
          <a:xfrm>
            <a:off x="494415" y="97303"/>
            <a:ext cx="10935584" cy="418376"/>
          </a:xfrm>
          <a:prstGeom prst="rect">
            <a:avLst/>
          </a:prstGeom>
        </p:spPr>
        <p:txBody>
          <a:bodyPr bIns="0" anchor="b" anchorCtr="0">
            <a:noAutofit/>
          </a:bodyPr>
          <a:lstStyle>
            <a:lvl1pPr algn="l" defTabSz="290290" rtl="0" eaLnBrk="1" latinLnBrk="0" hangingPunct="1">
              <a:lnSpc>
                <a:spcPct val="100000"/>
              </a:lnSpc>
              <a:spcBef>
                <a:spcPts val="0"/>
              </a:spcBef>
              <a:buNone/>
              <a:defRPr lang="fr-FR" sz="1800" b="1" kern="1200" cap="all" baseline="0" dirty="0">
                <a:solidFill>
                  <a:schemeClr val="tx1">
                    <a:lumMod val="50000"/>
                  </a:schemeClr>
                </a:solidFill>
                <a:latin typeface="+mn-lt"/>
                <a:ea typeface="Montserrat" charset="0"/>
                <a:cs typeface="Montserrat" charset="0"/>
              </a:defRPr>
            </a:lvl1pPr>
          </a:lstStyle>
          <a:p>
            <a:r>
              <a:rPr lang="fr-FR"/>
              <a:t>MODIFIEZ LE STYLE DU TITRE</a:t>
            </a:r>
          </a:p>
        </p:txBody>
      </p:sp>
      <p:sp>
        <p:nvSpPr>
          <p:cNvPr id="14" name="Espace réservé du texte 11">
            <a:extLst>
              <a:ext uri="{FF2B5EF4-FFF2-40B4-BE49-F238E27FC236}">
                <a16:creationId xmlns:a16="http://schemas.microsoft.com/office/drawing/2014/main" id="{641F4F45-3094-4988-91BC-5700EE0087D5}"/>
              </a:ext>
            </a:extLst>
          </p:cNvPr>
          <p:cNvSpPr>
            <a:spLocks noGrp="1"/>
          </p:cNvSpPr>
          <p:nvPr>
            <p:ph type="body" sz="quarter" idx="13"/>
          </p:nvPr>
        </p:nvSpPr>
        <p:spPr>
          <a:xfrm>
            <a:off x="494415" y="515679"/>
            <a:ext cx="10935584" cy="434883"/>
          </a:xfrm>
          <a:prstGeom prst="rect">
            <a:avLst/>
          </a:prstGeom>
        </p:spPr>
        <p:txBody>
          <a:bodyPr tIns="0" anchor="t" anchorCtr="0">
            <a:noAutofit/>
          </a:bodyPr>
          <a:lstStyle>
            <a:lvl1pPr marL="0" indent="0">
              <a:lnSpc>
                <a:spcPct val="100000"/>
              </a:lnSpc>
              <a:spcBef>
                <a:spcPts val="0"/>
              </a:spcBef>
              <a:buNone/>
              <a:defRPr lang="fr-FR" sz="1400" kern="1200" dirty="0">
                <a:solidFill>
                  <a:srgbClr val="00A9E0"/>
                </a:solidFill>
                <a:latin typeface="+mn-lt"/>
                <a:ea typeface="Montserrat" charset="0"/>
                <a:cs typeface="Montserrat" charset="0"/>
              </a:defRPr>
            </a:lvl1pPr>
            <a:lvl2pPr marL="457200" indent="0">
              <a:buNone/>
              <a:defRPr/>
            </a:lvl2pPr>
          </a:lstStyle>
          <a:p>
            <a:pPr marL="0" lvl="0" indent="0" algn="l" defTabSz="290290" rtl="0" eaLnBrk="1" latinLnBrk="0" hangingPunct="1">
              <a:lnSpc>
                <a:spcPct val="100000"/>
              </a:lnSpc>
              <a:spcBef>
                <a:spcPts val="0"/>
              </a:spcBef>
              <a:buFont typeface="Arial"/>
              <a:buNone/>
            </a:pPr>
            <a:r>
              <a:rPr lang="fr-FR"/>
              <a:t>Modifier les styles du texte du masque</a:t>
            </a:r>
          </a:p>
        </p:txBody>
      </p:sp>
      <p:sp>
        <p:nvSpPr>
          <p:cNvPr id="15" name="Espace réservé du texte 2">
            <a:extLst>
              <a:ext uri="{FF2B5EF4-FFF2-40B4-BE49-F238E27FC236}">
                <a16:creationId xmlns:a16="http://schemas.microsoft.com/office/drawing/2014/main" id="{9DAECA84-F90C-4C96-B964-6E0DDDB595D2}"/>
              </a:ext>
            </a:extLst>
          </p:cNvPr>
          <p:cNvSpPr>
            <a:spLocks noGrp="1"/>
          </p:cNvSpPr>
          <p:nvPr>
            <p:ph type="body" sz="quarter" idx="14"/>
          </p:nvPr>
        </p:nvSpPr>
        <p:spPr>
          <a:xfrm>
            <a:off x="536575" y="1132367"/>
            <a:ext cx="11191137" cy="5160483"/>
          </a:xfrm>
          <a:prstGeom prst="rect">
            <a:avLst/>
          </a:prstGeom>
        </p:spPr>
        <p:txBody>
          <a:bodyPr/>
          <a:lstStyle>
            <a:lvl1pPr marL="217717" indent="-217717">
              <a:buFontTx/>
              <a:buBlip>
                <a:blip r:embed="rId2"/>
              </a:buBlip>
              <a:defRPr lang="fr-FR" sz="1400" kern="1200" dirty="0" smtClean="0">
                <a:solidFill>
                  <a:schemeClr val="tx1">
                    <a:lumMod val="50000"/>
                  </a:schemeClr>
                </a:solidFill>
                <a:latin typeface="+mn-lt"/>
                <a:ea typeface="Montserrat Light" charset="0"/>
                <a:cs typeface="Montserrat Light" charset="0"/>
              </a:defRPr>
            </a:lvl1pPr>
            <a:lvl2pPr marL="471722" indent="-181431">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a:defRPr lang="fr-FR" sz="1050" kern="1200" dirty="0" smtClean="0">
                <a:solidFill>
                  <a:schemeClr val="tx1">
                    <a:lumMod val="50000"/>
                  </a:schemeClr>
                </a:solidFill>
                <a:latin typeface="+mn-lt"/>
                <a:ea typeface="Montserrat Light" charset="0"/>
                <a:cs typeface="Montserrat Light" charset="0"/>
              </a:defRPr>
            </a:lvl4pPr>
            <a:lvl5pPr>
              <a:defRPr lang="fr-FR" sz="1050" kern="1200" dirty="0" smtClean="0">
                <a:solidFill>
                  <a:schemeClr val="tx1">
                    <a:lumMod val="50000"/>
                  </a:schemeClr>
                </a:solidFill>
                <a:latin typeface="+mn-lt"/>
                <a:ea typeface="Montserrat Light" charset="0"/>
                <a:cs typeface="Montserrat Light"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6" name="Image 15">
            <a:extLst>
              <a:ext uri="{FF2B5EF4-FFF2-40B4-BE49-F238E27FC236}">
                <a16:creationId xmlns:a16="http://schemas.microsoft.com/office/drawing/2014/main" id="{0B80786F-06E3-4A56-ACBD-C9432FB51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1541902" y="-18333"/>
            <a:ext cx="671999" cy="1032597"/>
          </a:xfrm>
          <a:prstGeom prst="rect">
            <a:avLst/>
          </a:prstGeom>
        </p:spPr>
      </p:pic>
      <p:sp>
        <p:nvSpPr>
          <p:cNvPr id="17" name="Footer Placeholder 4">
            <a:extLst>
              <a:ext uri="{FF2B5EF4-FFF2-40B4-BE49-F238E27FC236}">
                <a16:creationId xmlns:a16="http://schemas.microsoft.com/office/drawing/2014/main" id="{33284CF1-73FC-4FCF-B54A-B23B77D259A6}"/>
              </a:ext>
            </a:extLst>
          </p:cNvPr>
          <p:cNvSpPr>
            <a:spLocks noGrp="1"/>
          </p:cNvSpPr>
          <p:nvPr>
            <p:ph type="ftr" sz="quarter" idx="11"/>
          </p:nvPr>
        </p:nvSpPr>
        <p:spPr>
          <a:xfrm>
            <a:off x="1798965" y="6579943"/>
            <a:ext cx="8594070" cy="180754"/>
          </a:xfrm>
          <a:prstGeom prst="rect">
            <a:avLst/>
          </a:prstGeom>
        </p:spPr>
        <p:txBody>
          <a:bodyPr anchor="ctr"/>
          <a:lstStyle>
            <a:lvl1pPr algn="ctr">
              <a:defRPr sz="900" b="0" i="0">
                <a:solidFill>
                  <a:schemeClr val="tx1">
                    <a:lumMod val="60000"/>
                    <a:lumOff val="40000"/>
                  </a:schemeClr>
                </a:solidFill>
                <a:latin typeface="+mn-lt"/>
                <a:ea typeface="Montserrat"/>
                <a:cs typeface="Montserrat"/>
              </a:defRPr>
            </a:lvl1pPr>
          </a:lstStyle>
          <a:p>
            <a:r>
              <a:rPr lang="fr-FR"/>
              <a:t>Titre du document</a:t>
            </a:r>
          </a:p>
        </p:txBody>
      </p:sp>
      <p:sp>
        <p:nvSpPr>
          <p:cNvPr id="8" name="Espace réservé du numéro de diapositive 5">
            <a:extLst>
              <a:ext uri="{FF2B5EF4-FFF2-40B4-BE49-F238E27FC236}">
                <a16:creationId xmlns:a16="http://schemas.microsoft.com/office/drawing/2014/main" id="{8AB174C9-9A9F-4070-A09C-92FEFA5F4314}"/>
              </a:ext>
            </a:extLst>
          </p:cNvPr>
          <p:cNvSpPr>
            <a:spLocks noGrp="1"/>
          </p:cNvSpPr>
          <p:nvPr>
            <p:ph type="sldNum" sz="quarter" idx="12"/>
          </p:nvPr>
        </p:nvSpPr>
        <p:spPr>
          <a:xfrm>
            <a:off x="11205901" y="6544340"/>
            <a:ext cx="745612" cy="198458"/>
          </a:xfrm>
          <a:prstGeom prst="rect">
            <a:avLst/>
          </a:prstGeom>
        </p:spPr>
        <p:txBody>
          <a:bodyPr/>
          <a:lstStyle>
            <a:lvl1pPr algn="r">
              <a:defRPr sz="900" baseline="0">
                <a:solidFill>
                  <a:schemeClr val="tx1">
                    <a:lumMod val="85000"/>
                    <a:lumOff val="15000"/>
                  </a:schemeClr>
                </a:solidFill>
              </a:defRPr>
            </a:lvl1pPr>
          </a:lstStyle>
          <a:p>
            <a:fld id="{9AFCA8D8-8241-BE4B-9165-0EE2A5D02B3D}" type="slidenum">
              <a:rPr lang="fr-FR" smtClean="0"/>
              <a:pPr/>
              <a:t>‹N°›</a:t>
            </a:fld>
            <a:endParaRPr lang="fr-FR"/>
          </a:p>
        </p:txBody>
      </p:sp>
      <p:pic>
        <p:nvPicPr>
          <p:cNvPr id="10" name="Image 9">
            <a:extLst>
              <a:ext uri="{FF2B5EF4-FFF2-40B4-BE49-F238E27FC236}">
                <a16:creationId xmlns:a16="http://schemas.microsoft.com/office/drawing/2014/main" id="{2A804B3F-7E97-4D89-8362-32ECCCBC53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2894" y="6544341"/>
            <a:ext cx="708016" cy="198458"/>
          </a:xfrm>
          <a:prstGeom prst="rect">
            <a:avLst/>
          </a:prstGeom>
        </p:spPr>
      </p:pic>
    </p:spTree>
    <p:extLst>
      <p:ext uri="{BB962C8B-B14F-4D97-AF65-F5344CB8AC3E}">
        <p14:creationId xmlns:p14="http://schemas.microsoft.com/office/powerpoint/2010/main" val="3972669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nclusion / Contact">
    <p:bg>
      <p:bgRef idx="1001">
        <a:schemeClr val="bg1"/>
      </p:bgRef>
    </p:bg>
    <p:spTree>
      <p:nvGrpSpPr>
        <p:cNvPr id="1" name=""/>
        <p:cNvGrpSpPr/>
        <p:nvPr/>
      </p:nvGrpSpPr>
      <p:grpSpPr>
        <a:xfrm>
          <a:off x="0" y="0"/>
          <a:ext cx="0" cy="0"/>
          <a:chOff x="0" y="0"/>
          <a:chExt cx="0" cy="0"/>
        </a:xfrm>
      </p:grpSpPr>
      <p:pic>
        <p:nvPicPr>
          <p:cNvPr id="3" name="Image 2" descr="Une image contenant flou&#10;&#10;Description générée avec un niveau de confiance élevé">
            <a:extLst>
              <a:ext uri="{FF2B5EF4-FFF2-40B4-BE49-F238E27FC236}">
                <a16:creationId xmlns:a16="http://schemas.microsoft.com/office/drawing/2014/main" id="{45BFBACF-0D9D-4E44-92F6-AA1277DB9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10" name="Image 9">
            <a:extLst>
              <a:ext uri="{FF2B5EF4-FFF2-40B4-BE49-F238E27FC236}">
                <a16:creationId xmlns:a16="http://schemas.microsoft.com/office/drawing/2014/main" id="{33FED64A-133B-4403-B071-8D8CE56E39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378" y="-104488"/>
            <a:ext cx="5204975" cy="7066976"/>
          </a:xfrm>
          <a:prstGeom prst="rect">
            <a:avLst/>
          </a:prstGeom>
        </p:spPr>
      </p:pic>
      <p:sp>
        <p:nvSpPr>
          <p:cNvPr id="12" name="Subtitle 2">
            <a:extLst>
              <a:ext uri="{FF2B5EF4-FFF2-40B4-BE49-F238E27FC236}">
                <a16:creationId xmlns:a16="http://schemas.microsoft.com/office/drawing/2014/main" id="{FB3908F6-50D9-4417-BA64-62FB48335274}"/>
              </a:ext>
            </a:extLst>
          </p:cNvPr>
          <p:cNvSpPr>
            <a:spLocks noGrp="1"/>
          </p:cNvSpPr>
          <p:nvPr>
            <p:ph type="subTitle" idx="1" hasCustomPrompt="1"/>
          </p:nvPr>
        </p:nvSpPr>
        <p:spPr>
          <a:xfrm>
            <a:off x="5273801" y="1732152"/>
            <a:ext cx="6676688" cy="438038"/>
          </a:xfrm>
          <a:prstGeom prst="rect">
            <a:avLst/>
          </a:prstGeom>
        </p:spPr>
        <p:txBody>
          <a:bodyPr anchor="ctr">
            <a:noAutofit/>
          </a:bodyPr>
          <a:lstStyle>
            <a:lvl1pPr marL="0" indent="0" algn="l">
              <a:buNone/>
              <a:defRPr sz="1620" b="0" i="0">
                <a:solidFill>
                  <a:schemeClr val="bg1"/>
                </a:solidFill>
                <a:latin typeface="+mn-lt"/>
                <a:ea typeface="Montserrat Light"/>
                <a:cs typeface="Montserrat Light"/>
              </a:defRPr>
            </a:lvl1pPr>
            <a:lvl2pPr marL="411389" indent="0" algn="ctr">
              <a:buNone/>
              <a:defRPr sz="1800"/>
            </a:lvl2pPr>
            <a:lvl3pPr marL="822777" indent="0" algn="ctr">
              <a:buNone/>
              <a:defRPr sz="1620"/>
            </a:lvl3pPr>
            <a:lvl4pPr marL="1234166" indent="0" algn="ctr">
              <a:buNone/>
              <a:defRPr sz="1440"/>
            </a:lvl4pPr>
            <a:lvl5pPr marL="1645554" indent="0" algn="ctr">
              <a:buNone/>
              <a:defRPr sz="1440"/>
            </a:lvl5pPr>
            <a:lvl6pPr marL="2056943" indent="0" algn="ctr">
              <a:buNone/>
              <a:defRPr sz="1440"/>
            </a:lvl6pPr>
            <a:lvl7pPr marL="2468331" indent="0" algn="ctr">
              <a:buNone/>
              <a:defRPr sz="1440"/>
            </a:lvl7pPr>
            <a:lvl8pPr marL="2879720" indent="0" algn="ctr">
              <a:buNone/>
              <a:defRPr sz="1440"/>
            </a:lvl8pPr>
            <a:lvl9pPr marL="3291108" indent="0" algn="ctr">
              <a:buNone/>
              <a:defRPr sz="1440"/>
            </a:lvl9pPr>
          </a:lstStyle>
          <a:p>
            <a:r>
              <a:rPr lang="fr-FR"/>
              <a:t>Sous-titre</a:t>
            </a:r>
            <a:endParaRPr lang="en-US"/>
          </a:p>
        </p:txBody>
      </p:sp>
      <p:sp>
        <p:nvSpPr>
          <p:cNvPr id="13" name="Title 1">
            <a:extLst>
              <a:ext uri="{FF2B5EF4-FFF2-40B4-BE49-F238E27FC236}">
                <a16:creationId xmlns:a16="http://schemas.microsoft.com/office/drawing/2014/main" id="{BEBABAC4-8BB6-4C98-8D30-88D789EA6798}"/>
              </a:ext>
            </a:extLst>
          </p:cNvPr>
          <p:cNvSpPr>
            <a:spLocks noGrp="1"/>
          </p:cNvSpPr>
          <p:nvPr>
            <p:ph type="ctrTitle" hasCustomPrompt="1"/>
          </p:nvPr>
        </p:nvSpPr>
        <p:spPr>
          <a:xfrm>
            <a:off x="5273801" y="1150576"/>
            <a:ext cx="6669862" cy="581577"/>
          </a:xfrm>
          <a:prstGeom prst="rect">
            <a:avLst/>
          </a:prstGeom>
        </p:spPr>
        <p:txBody>
          <a:bodyPr wrap="square" anchor="ctr">
            <a:normAutofit/>
          </a:bodyPr>
          <a:lstStyle>
            <a:lvl1pPr algn="l">
              <a:defRPr sz="3239" b="0" i="0">
                <a:solidFill>
                  <a:schemeClr val="bg1"/>
                </a:solidFill>
                <a:latin typeface="+mj-lt"/>
                <a:ea typeface="Montserrat Light" charset="0"/>
                <a:cs typeface="Montserrat Light" charset="0"/>
              </a:defRPr>
            </a:lvl1pPr>
          </a:lstStyle>
          <a:p>
            <a:r>
              <a:rPr lang="fr-FR"/>
              <a:t>CONTACT</a:t>
            </a:r>
            <a:endParaRPr lang="en-US"/>
          </a:p>
        </p:txBody>
      </p:sp>
    </p:spTree>
    <p:extLst>
      <p:ext uri="{BB962C8B-B14F-4D97-AF65-F5344CB8AC3E}">
        <p14:creationId xmlns:p14="http://schemas.microsoft.com/office/powerpoint/2010/main" val="229449641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4FD6-A06E-4FE9-8C81-7458A9FFF8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79931BC-47F2-4E83-AB1A-8C7E1CDA738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65E56-F456-49FE-8DC9-3528A1493B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94ACABA-E930-4B36-9E1C-DE536DE7C4CE}"/>
              </a:ext>
            </a:extLst>
          </p:cNvPr>
          <p:cNvSpPr>
            <a:spLocks noGrp="1"/>
          </p:cNvSpPr>
          <p:nvPr>
            <p:ph type="ftr" sz="quarter" idx="11"/>
          </p:nvPr>
        </p:nvSpPr>
        <p:spPr/>
        <p:txBody>
          <a:bodyPr/>
          <a:lstStyle/>
          <a:p>
            <a:r>
              <a:rPr lang="fr-FR"/>
              <a:t>Titre du document</a:t>
            </a:r>
          </a:p>
        </p:txBody>
      </p:sp>
      <p:sp>
        <p:nvSpPr>
          <p:cNvPr id="6" name="Espace réservé du numéro de diapositive 5">
            <a:extLst>
              <a:ext uri="{FF2B5EF4-FFF2-40B4-BE49-F238E27FC236}">
                <a16:creationId xmlns:a16="http://schemas.microsoft.com/office/drawing/2014/main" id="{9B470221-5D89-4DE7-9123-5347E2C8FBF5}"/>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523090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8B1A6-2E47-42CA-875B-19A683E9AC8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96DE5D-B411-423C-85C0-B60090F61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F07A347-FC34-4644-8E85-24B711582C08}"/>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2E99346F-E349-460A-A7FB-99E3D86F9B5B}"/>
              </a:ext>
            </a:extLst>
          </p:cNvPr>
          <p:cNvSpPr>
            <a:spLocks noGrp="1"/>
          </p:cNvSpPr>
          <p:nvPr>
            <p:ph type="ftr" sz="quarter" idx="11"/>
          </p:nvPr>
        </p:nvSpPr>
        <p:spPr/>
        <p:txBody>
          <a:bodyPr/>
          <a:lstStyle/>
          <a:p>
            <a:r>
              <a:rPr lang="fr-FR"/>
              <a:t>Titre du document</a:t>
            </a:r>
          </a:p>
        </p:txBody>
      </p:sp>
      <p:sp>
        <p:nvSpPr>
          <p:cNvPr id="6" name="Espace réservé du numéro de diapositive 5">
            <a:extLst>
              <a:ext uri="{FF2B5EF4-FFF2-40B4-BE49-F238E27FC236}">
                <a16:creationId xmlns:a16="http://schemas.microsoft.com/office/drawing/2014/main" id="{B802E9BF-932D-4986-A6EE-3E9FC5449E34}"/>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022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F9777-6850-4C8B-B44B-E39F6EF086F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0EB23D-DE52-4B7B-81FA-F4DDECA49DF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40A9284-6313-43C2-8C12-8C33B837A73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1D1B5AF-27DE-4A03-880A-1EC2B7F7F183}"/>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2CBA9C68-3D30-4C37-87D7-00CC345F4449}"/>
              </a:ext>
            </a:extLst>
          </p:cNvPr>
          <p:cNvSpPr>
            <a:spLocks noGrp="1"/>
          </p:cNvSpPr>
          <p:nvPr>
            <p:ph type="ftr" sz="quarter" idx="11"/>
          </p:nvPr>
        </p:nvSpPr>
        <p:spPr/>
        <p:txBody>
          <a:bodyPr/>
          <a:lstStyle/>
          <a:p>
            <a:r>
              <a:rPr lang="fr-FR"/>
              <a:t>Titre du document</a:t>
            </a:r>
          </a:p>
        </p:txBody>
      </p:sp>
      <p:sp>
        <p:nvSpPr>
          <p:cNvPr id="7" name="Espace réservé du numéro de diapositive 6">
            <a:extLst>
              <a:ext uri="{FF2B5EF4-FFF2-40B4-BE49-F238E27FC236}">
                <a16:creationId xmlns:a16="http://schemas.microsoft.com/office/drawing/2014/main" id="{7B46ECA0-AA53-4A29-88EF-0EEB9C502376}"/>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418956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523E3A-675C-4D77-9FB6-81650C199F7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43B44C7-A99F-4E04-AA33-1583C1AB6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B87E49D-F785-4F9E-A1D8-BE98C75B51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113E4C0-BE95-4363-9164-FA7F3D8D9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451CE24-5370-4133-A70A-F8D520D366B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9F22A64-9535-42BA-967A-32B5B61B817F}"/>
              </a:ext>
            </a:extLst>
          </p:cNvPr>
          <p:cNvSpPr>
            <a:spLocks noGrp="1"/>
          </p:cNvSpPr>
          <p:nvPr>
            <p:ph type="dt" sz="half" idx="10"/>
          </p:nvPr>
        </p:nvSpPr>
        <p:spPr/>
        <p:txBody>
          <a:bodyPr/>
          <a:lstStyle/>
          <a:p>
            <a:endParaRPr lang="fr-FR"/>
          </a:p>
        </p:txBody>
      </p:sp>
      <p:sp>
        <p:nvSpPr>
          <p:cNvPr id="8" name="Espace réservé du pied de page 7">
            <a:extLst>
              <a:ext uri="{FF2B5EF4-FFF2-40B4-BE49-F238E27FC236}">
                <a16:creationId xmlns:a16="http://schemas.microsoft.com/office/drawing/2014/main" id="{439A1BE2-5316-45B0-AB28-0DB2DBBBD9D5}"/>
              </a:ext>
            </a:extLst>
          </p:cNvPr>
          <p:cNvSpPr>
            <a:spLocks noGrp="1"/>
          </p:cNvSpPr>
          <p:nvPr>
            <p:ph type="ftr" sz="quarter" idx="11"/>
          </p:nvPr>
        </p:nvSpPr>
        <p:spPr/>
        <p:txBody>
          <a:bodyPr/>
          <a:lstStyle/>
          <a:p>
            <a:r>
              <a:rPr lang="fr-FR"/>
              <a:t>Titre du document</a:t>
            </a:r>
          </a:p>
        </p:txBody>
      </p:sp>
      <p:sp>
        <p:nvSpPr>
          <p:cNvPr id="9" name="Espace réservé du numéro de diapositive 8">
            <a:extLst>
              <a:ext uri="{FF2B5EF4-FFF2-40B4-BE49-F238E27FC236}">
                <a16:creationId xmlns:a16="http://schemas.microsoft.com/office/drawing/2014/main" id="{E65AAC1D-B400-45C8-A682-9675A918D036}"/>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37715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50F05B-8007-4555-96A6-E9EE530ADFA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9F8E608-188E-43E0-B59E-2514CBA72CFD}"/>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51927405-E0E9-4143-8BB3-E18CCF83A659}"/>
              </a:ext>
            </a:extLst>
          </p:cNvPr>
          <p:cNvSpPr>
            <a:spLocks noGrp="1"/>
          </p:cNvSpPr>
          <p:nvPr>
            <p:ph type="ftr" sz="quarter" idx="11"/>
          </p:nvPr>
        </p:nvSpPr>
        <p:spPr/>
        <p:txBody>
          <a:bodyPr/>
          <a:lstStyle/>
          <a:p>
            <a:r>
              <a:rPr lang="fr-FR"/>
              <a:t>Titre du document</a:t>
            </a:r>
          </a:p>
        </p:txBody>
      </p:sp>
      <p:sp>
        <p:nvSpPr>
          <p:cNvPr id="5" name="Espace réservé du numéro de diapositive 4">
            <a:extLst>
              <a:ext uri="{FF2B5EF4-FFF2-40B4-BE49-F238E27FC236}">
                <a16:creationId xmlns:a16="http://schemas.microsoft.com/office/drawing/2014/main" id="{FF0288C3-F64B-42FD-8CB2-517194C4121C}"/>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37508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66174BA-2F14-44D3-A547-54354F378BA0}"/>
              </a:ext>
            </a:extLst>
          </p:cNvPr>
          <p:cNvSpPr>
            <a:spLocks noGrp="1"/>
          </p:cNvSpPr>
          <p:nvPr>
            <p:ph type="dt" sz="half" idx="10"/>
          </p:nvPr>
        </p:nvSpPr>
        <p:spPr/>
        <p:txBody>
          <a:bodyPr/>
          <a:lstStyle/>
          <a:p>
            <a:endParaRPr lang="fr-FR"/>
          </a:p>
        </p:txBody>
      </p:sp>
      <p:sp>
        <p:nvSpPr>
          <p:cNvPr id="3" name="Espace réservé du pied de page 2">
            <a:extLst>
              <a:ext uri="{FF2B5EF4-FFF2-40B4-BE49-F238E27FC236}">
                <a16:creationId xmlns:a16="http://schemas.microsoft.com/office/drawing/2014/main" id="{DAD70DBA-B09C-4C25-82EF-66D8DF1A39D7}"/>
              </a:ext>
            </a:extLst>
          </p:cNvPr>
          <p:cNvSpPr>
            <a:spLocks noGrp="1"/>
          </p:cNvSpPr>
          <p:nvPr>
            <p:ph type="ftr" sz="quarter" idx="11"/>
          </p:nvPr>
        </p:nvSpPr>
        <p:spPr/>
        <p:txBody>
          <a:bodyPr/>
          <a:lstStyle/>
          <a:p>
            <a:r>
              <a:rPr lang="fr-FR"/>
              <a:t>Titre du document</a:t>
            </a:r>
          </a:p>
        </p:txBody>
      </p:sp>
      <p:sp>
        <p:nvSpPr>
          <p:cNvPr id="4" name="Espace réservé du numéro de diapositive 3">
            <a:extLst>
              <a:ext uri="{FF2B5EF4-FFF2-40B4-BE49-F238E27FC236}">
                <a16:creationId xmlns:a16="http://schemas.microsoft.com/office/drawing/2014/main" id="{72B8C061-D799-4A0E-8DBD-44A48578A499}"/>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131480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0A163-8C96-46E0-851F-B67AFAC033E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6C07BD2-B497-49E5-816C-821C4927E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5F9F9A2-E65B-4E68-BE5E-5F7F4A7E8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604231-5300-4809-99B3-D72BA14E4F74}"/>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8849DE53-767C-4FCB-836D-98FF8DAF0872}"/>
              </a:ext>
            </a:extLst>
          </p:cNvPr>
          <p:cNvSpPr>
            <a:spLocks noGrp="1"/>
          </p:cNvSpPr>
          <p:nvPr>
            <p:ph type="ftr" sz="quarter" idx="11"/>
          </p:nvPr>
        </p:nvSpPr>
        <p:spPr/>
        <p:txBody>
          <a:bodyPr/>
          <a:lstStyle/>
          <a:p>
            <a:r>
              <a:rPr lang="fr-FR"/>
              <a:t>Titre du document</a:t>
            </a:r>
          </a:p>
        </p:txBody>
      </p:sp>
      <p:sp>
        <p:nvSpPr>
          <p:cNvPr id="7" name="Espace réservé du numéro de diapositive 6">
            <a:extLst>
              <a:ext uri="{FF2B5EF4-FFF2-40B4-BE49-F238E27FC236}">
                <a16:creationId xmlns:a16="http://schemas.microsoft.com/office/drawing/2014/main" id="{724D9B1E-7C7A-419D-ADAE-106EFCC1A097}"/>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65915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57E3F1-5CF6-44AE-9B64-62635F0EC5E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9655D3C-9679-46FC-B638-B6F6CBB30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3C4AD90-0E43-4546-953E-84619D33A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6FCA0E8-CB8A-481A-9F17-42566FF9D22D}"/>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4C2E6996-9ACB-4183-8232-A1DACC119C4F}"/>
              </a:ext>
            </a:extLst>
          </p:cNvPr>
          <p:cNvSpPr>
            <a:spLocks noGrp="1"/>
          </p:cNvSpPr>
          <p:nvPr>
            <p:ph type="ftr" sz="quarter" idx="11"/>
          </p:nvPr>
        </p:nvSpPr>
        <p:spPr/>
        <p:txBody>
          <a:bodyPr/>
          <a:lstStyle/>
          <a:p>
            <a:r>
              <a:rPr lang="fr-FR"/>
              <a:t>Titre du document</a:t>
            </a:r>
          </a:p>
        </p:txBody>
      </p:sp>
      <p:sp>
        <p:nvSpPr>
          <p:cNvPr id="7" name="Espace réservé du numéro de diapositive 6">
            <a:extLst>
              <a:ext uri="{FF2B5EF4-FFF2-40B4-BE49-F238E27FC236}">
                <a16:creationId xmlns:a16="http://schemas.microsoft.com/office/drawing/2014/main" id="{B3F428A6-9AA7-4782-9DCA-9A32D82EE539}"/>
              </a:ext>
            </a:extLst>
          </p:cNvPr>
          <p:cNvSpPr>
            <a:spLocks noGrp="1"/>
          </p:cNvSpPr>
          <p:nvPr>
            <p:ph type="sldNum" sz="quarter" idx="12"/>
          </p:nvPr>
        </p:nvSpPr>
        <p:spPr/>
        <p:txBody>
          <a:bodyPr/>
          <a:lstStyle/>
          <a:p>
            <a:fld id="{F8B53550-8458-4CD2-81F7-8ED5C9B1301E}" type="slidenum">
              <a:rPr lang="fr-FR" smtClean="0"/>
              <a:t>‹N°›</a:t>
            </a:fld>
            <a:endParaRPr lang="fr-FR"/>
          </a:p>
        </p:txBody>
      </p:sp>
    </p:spTree>
    <p:extLst>
      <p:ext uri="{BB962C8B-B14F-4D97-AF65-F5344CB8AC3E}">
        <p14:creationId xmlns:p14="http://schemas.microsoft.com/office/powerpoint/2010/main" val="28706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A5E8CF0-4D30-428F-8F11-86BDC88E5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A20E549-36AA-4222-BE04-CA6AD5D046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D9507C-A958-4DD3-ABE5-6F5D75CB4A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71162E26-AF25-48F6-83EA-AC8FA2135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Titre du document</a:t>
            </a:r>
          </a:p>
        </p:txBody>
      </p:sp>
      <p:sp>
        <p:nvSpPr>
          <p:cNvPr id="6" name="Espace réservé du numéro de diapositive 5">
            <a:extLst>
              <a:ext uri="{FF2B5EF4-FFF2-40B4-BE49-F238E27FC236}">
                <a16:creationId xmlns:a16="http://schemas.microsoft.com/office/drawing/2014/main" id="{47DC80D4-E9F6-4228-882F-CA405713C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53550-8458-4CD2-81F7-8ED5C9B1301E}" type="slidenum">
              <a:rPr lang="fr-FR" smtClean="0"/>
              <a:t>‹N°›</a:t>
            </a:fld>
            <a:endParaRPr lang="fr-FR"/>
          </a:p>
        </p:txBody>
      </p:sp>
    </p:spTree>
    <p:extLst>
      <p:ext uri="{BB962C8B-B14F-4D97-AF65-F5344CB8AC3E}">
        <p14:creationId xmlns:p14="http://schemas.microsoft.com/office/powerpoint/2010/main" val="4043229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5.sv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54.png"/><Relationship Id="rId4" Type="http://schemas.openxmlformats.org/officeDocument/2006/relationships/image" Target="../media/image63.sv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hyperlink" Target="https://microsoftedge.microsoft.com/addons/detail/selenium-ide/ajdpfmkffanmkhejnopjppegokpogffp" TargetMode="External"/><Relationship Id="rId13" Type="http://schemas.openxmlformats.org/officeDocument/2006/relationships/image" Target="../media/image72.png"/><Relationship Id="rId3" Type="http://schemas.openxmlformats.org/officeDocument/2006/relationships/hyperlink" Target="https://www.selenium.dev/downloads/" TargetMode="External"/><Relationship Id="rId7" Type="http://schemas.openxmlformats.org/officeDocument/2006/relationships/hyperlink" Target="https://addons.mozilla.org/fr/firefox/addon/selenium-ide/" TargetMode="External"/><Relationship Id="rId12"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addons.mozilla.org/en-US/firefox/addon/selenium-ide/" TargetMode="External"/><Relationship Id="rId11" Type="http://schemas.openxmlformats.org/officeDocument/2006/relationships/image" Target="../media/image57.png"/><Relationship Id="rId5" Type="http://schemas.openxmlformats.org/officeDocument/2006/relationships/hyperlink" Target="https://chrome.google.com/webstore/detail/selenium-ide/mooikfkahbdckldjjndioackbalphokd?hl=fr-fr" TargetMode="External"/><Relationship Id="rId10" Type="http://schemas.openxmlformats.org/officeDocument/2006/relationships/image" Target="../media/image56.png"/><Relationship Id="rId4" Type="http://schemas.openxmlformats.org/officeDocument/2006/relationships/hyperlink" Target="https://chrome.google.com/webstore/detail/selenium-ide/mooikfkahbdckldjjndioackbalphokd" TargetMode="External"/><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commons.wikimedia.org/wiki/File:Symbol_OK.svg" TargetMode="External"/><Relationship Id="rId5" Type="http://schemas.openxmlformats.org/officeDocument/2006/relationships/image" Target="../media/image17.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hyperlink" Target="https://commons.wikimedia.org/wiki/File:Symbol_OK.sv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05.png"/><Relationship Id="rId4" Type="http://schemas.microsoft.com/office/2017/06/relationships/model3d" Target="../media/model3d1.glb"/></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hyperlink" Target="https://www.selenium.dev/selenium-ide/docs/en/introduction/command-line-runner"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Symbol_OK.svg" TargetMode="External"/><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hyperlink" Target="https://commons.wikimedia.org/wiki/File:Symbol_OK.svg"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hyperlink" Target="https://commons.wikimedia.org/wiki/File:Symbol_OK.svg" TargetMode="External"/><Relationship Id="rId9" Type="http://schemas.openxmlformats.org/officeDocument/2006/relationships/image" Target="../media/image22.png"/><Relationship Id="rId14" Type="http://schemas.openxmlformats.org/officeDocument/2006/relationships/image" Target="../media/image27.svg"/></Relationships>
</file>

<file path=ppt/slides/_rels/slide40.xml.rels><?xml version="1.0" encoding="UTF-8" standalone="yes"?>
<Relationships xmlns="http://schemas.openxmlformats.org/package/2006/relationships"><Relationship Id="rId8" Type="http://schemas.openxmlformats.org/officeDocument/2006/relationships/hyperlink" Target="https://ui.vision/rpa/docs/selenium-ide/executescript" TargetMode="External"/><Relationship Id="rId3" Type="http://schemas.openxmlformats.org/officeDocument/2006/relationships/hyperlink" Target="https://www.selenium.dev/selenium-ide/" TargetMode="External"/><Relationship Id="rId7" Type="http://schemas.openxmlformats.org/officeDocument/2006/relationships/hyperlink" Target="https://www.selenium.dev/selenium-ide/docs/en/introduction/command-line-runner" TargetMode="External"/><Relationship Id="rId2" Type="http://schemas.openxmlformats.org/officeDocument/2006/relationships/hyperlink" Target="http://seleniumide.org/" TargetMode="External"/><Relationship Id="rId1" Type="http://schemas.openxmlformats.org/officeDocument/2006/relationships/slideLayout" Target="../slideLayouts/slideLayout15.xml"/><Relationship Id="rId6" Type="http://schemas.openxmlformats.org/officeDocument/2006/relationships/hyperlink" Target="https://docs.microsoft.com/fr-fr/power-automate/desktop-flows/create-web" TargetMode="External"/><Relationship Id="rId5" Type="http://schemas.openxmlformats.org/officeDocument/2006/relationships/hyperlink" Target="https://www.selenium.dev/selenium-ide/docs/en/introduction/control-flow" TargetMode="External"/><Relationship Id="rId4" Type="http://schemas.openxmlformats.org/officeDocument/2006/relationships/hyperlink" Target="https://www.seleniumhq.org/selenium-ide/docs/en/api/commands/"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image" Target="../media/image116.sv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image" Target="../media/image115.png"/><Relationship Id="rId16" Type="http://schemas.openxmlformats.org/officeDocument/2006/relationships/image" Target="../media/image129.png"/><Relationship Id="rId1" Type="http://schemas.openxmlformats.org/officeDocument/2006/relationships/slideLayout" Target="../slideLayouts/slideLayout15.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5" Type="http://schemas.openxmlformats.org/officeDocument/2006/relationships/image" Target="../media/image128.sv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7.png"/></Relationships>
</file>

<file path=ppt/slides/_rels/slide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6.svg"/><Relationship Id="rId3" Type="http://schemas.openxmlformats.org/officeDocument/2006/relationships/image" Target="../media/image5.png"/><Relationship Id="rId7" Type="http://schemas.openxmlformats.org/officeDocument/2006/relationships/image" Target="../media/image32.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2.xml"/><Relationship Id="rId16"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30.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hyperlink" Target="https://commons.wikimedia.org/wiki/File:Symbol_OK.svg" TargetMode="External"/><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10.emf"/><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commons.wikimedia.org/wiki/File:Symbol_OK.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commons.wikimedia.org/wiki/File:Symbol_OK.sv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commons.wikimedia.org/wiki/File:Symbol_OK.svg" TargetMode="External"/><Relationship Id="rId5" Type="http://schemas.openxmlformats.org/officeDocument/2006/relationships/image" Target="../media/image17.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Une image contenant flou&#10;&#10;Description générée avec un niveau de confiance élevé">
            <a:extLst>
              <a:ext uri="{FF2B5EF4-FFF2-40B4-BE49-F238E27FC236}">
                <a16:creationId xmlns:a16="http://schemas.microsoft.com/office/drawing/2014/main" id="{353DE696-0601-48C4-9E17-14177452E77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12214225" cy="3429000"/>
          </a:xfrm>
        </p:spPr>
      </p:pic>
      <p:sp>
        <p:nvSpPr>
          <p:cNvPr id="14" name="Espace réservé du texte 13">
            <a:extLst>
              <a:ext uri="{FF2B5EF4-FFF2-40B4-BE49-F238E27FC236}">
                <a16:creationId xmlns:a16="http://schemas.microsoft.com/office/drawing/2014/main" id="{ABBCAE85-A6D5-47C4-9E50-856339CEA1B6}"/>
              </a:ext>
            </a:extLst>
          </p:cNvPr>
          <p:cNvSpPr>
            <a:spLocks noGrp="1"/>
          </p:cNvSpPr>
          <p:nvPr>
            <p:ph type="body" sz="quarter" idx="11"/>
          </p:nvPr>
        </p:nvSpPr>
        <p:spPr>
          <a:xfrm>
            <a:off x="5071731" y="4342877"/>
            <a:ext cx="2412146" cy="478988"/>
          </a:xfrm>
        </p:spPr>
        <p:txBody>
          <a:bodyPr/>
          <a:lstStyle/>
          <a:p>
            <a:r>
              <a:rPr lang="fr-FR" dirty="0"/>
              <a:t>Digital </a:t>
            </a:r>
            <a:r>
              <a:rPr lang="fr-FR" dirty="0" err="1"/>
              <a:t>makers</a:t>
            </a:r>
            <a:endParaRPr lang="fr-FR" dirty="0"/>
          </a:p>
        </p:txBody>
      </p:sp>
      <p:sp>
        <p:nvSpPr>
          <p:cNvPr id="15" name="Espace réservé du texte 14">
            <a:extLst>
              <a:ext uri="{FF2B5EF4-FFF2-40B4-BE49-F238E27FC236}">
                <a16:creationId xmlns:a16="http://schemas.microsoft.com/office/drawing/2014/main" id="{09DCFF81-7B28-413F-8EB5-8A44E7FED0DB}"/>
              </a:ext>
            </a:extLst>
          </p:cNvPr>
          <p:cNvSpPr>
            <a:spLocks noGrp="1"/>
          </p:cNvSpPr>
          <p:nvPr>
            <p:ph type="body" sz="quarter" idx="12"/>
          </p:nvPr>
        </p:nvSpPr>
        <p:spPr>
          <a:xfrm>
            <a:off x="3084486" y="4849788"/>
            <a:ext cx="7172902" cy="1323162"/>
          </a:xfrm>
        </p:spPr>
        <p:txBody>
          <a:bodyPr>
            <a:normAutofit/>
          </a:bodyPr>
          <a:lstStyle/>
          <a:p>
            <a:pPr algn="ctr"/>
            <a:r>
              <a:rPr lang="fr-FR" b="1" dirty="0">
                <a:latin typeface="+mn-lt"/>
              </a:rPr>
              <a:t>Tests fonctionnels automatisés </a:t>
            </a:r>
            <a:r>
              <a:rPr lang="fr-FR" b="1" dirty="0"/>
              <a:t>:</a:t>
            </a:r>
            <a:endParaRPr lang="fr-FR" b="1" dirty="0">
              <a:latin typeface="+mn-lt"/>
            </a:endParaRPr>
          </a:p>
          <a:p>
            <a:pPr algn="ctr"/>
            <a:r>
              <a:rPr lang="fr-FR" i="1" dirty="0">
                <a:latin typeface="+mn-lt"/>
              </a:rPr>
              <a:t>Débuter avec </a:t>
            </a:r>
            <a:r>
              <a:rPr lang="fr-FR" i="1" dirty="0" err="1">
                <a:latin typeface="+mn-lt"/>
              </a:rPr>
              <a:t>Selenium</a:t>
            </a:r>
            <a:r>
              <a:rPr lang="fr-FR" i="1" dirty="0">
                <a:latin typeface="+mn-lt"/>
              </a:rPr>
              <a:t> IDE</a:t>
            </a:r>
          </a:p>
          <a:p>
            <a:pPr algn="ctr"/>
            <a:r>
              <a:rPr lang="fr-FR" b="1" dirty="0">
                <a:solidFill>
                  <a:schemeClr val="accent2"/>
                </a:solidFill>
                <a:latin typeface="+mn-lt"/>
              </a:rPr>
              <a:t>16/03/2021</a:t>
            </a:r>
          </a:p>
        </p:txBody>
      </p:sp>
      <p:pic>
        <p:nvPicPr>
          <p:cNvPr id="7" name="Image 6">
            <a:extLst>
              <a:ext uri="{FF2B5EF4-FFF2-40B4-BE49-F238E27FC236}">
                <a16:creationId xmlns:a16="http://schemas.microsoft.com/office/drawing/2014/main" id="{9BB822AC-11EC-4EB4-AB4F-7F5BE9AE24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63" y="-98055"/>
            <a:ext cx="4663004" cy="7054109"/>
          </a:xfrm>
          <a:prstGeom prst="rect">
            <a:avLst/>
          </a:prstGeom>
        </p:spPr>
      </p:pic>
    </p:spTree>
    <p:extLst>
      <p:ext uri="{BB962C8B-B14F-4D97-AF65-F5344CB8AC3E}">
        <p14:creationId xmlns:p14="http://schemas.microsoft.com/office/powerpoint/2010/main" val="48556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solidFill>
                  <a:schemeClr val="tx1">
                    <a:lumMod val="65000"/>
                    <a:lumOff val="35000"/>
                  </a:schemeClr>
                </a:solidFill>
              </a:rPr>
              <a:t>Quels tests </a:t>
            </a:r>
            <a:r>
              <a:rPr lang="fr-FR" dirty="0">
                <a:solidFill>
                  <a:schemeClr val="tx1"/>
                </a:solidFill>
              </a:rPr>
              <a:t>NE PAS </a:t>
            </a:r>
            <a:r>
              <a:rPr lang="fr-FR" dirty="0">
                <a:solidFill>
                  <a:schemeClr val="tx1">
                    <a:lumMod val="65000"/>
                    <a:lumOff val="35000"/>
                  </a:schemeClr>
                </a:solidFill>
              </a:rPr>
              <a:t>automatiser et pourquoi ?</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515678"/>
            <a:ext cx="9122551" cy="5895631"/>
          </a:xfrm>
        </p:spPr>
        <p:txBody>
          <a:bodyPr>
            <a:normAutofit lnSpcReduction="10000"/>
          </a:bodyPr>
          <a:lstStyle/>
          <a:p>
            <a:endParaRPr lang="fr-FR" sz="600" b="1" dirty="0">
              <a:solidFill>
                <a:srgbClr val="00B0F0"/>
              </a:solidFill>
            </a:endParaRPr>
          </a:p>
          <a:p>
            <a:r>
              <a:rPr lang="fr-FR" sz="1600" b="1" dirty="0">
                <a:solidFill>
                  <a:srgbClr val="00B0F0"/>
                </a:solidFill>
              </a:rPr>
              <a:t>les tests de tris </a:t>
            </a:r>
          </a:p>
          <a:p>
            <a:pPr lvl="1"/>
            <a:r>
              <a:rPr lang="fr-FR" sz="1400" dirty="0"/>
              <a:t>Pourquoi ?</a:t>
            </a:r>
          </a:p>
          <a:p>
            <a:pPr lvl="2"/>
            <a:r>
              <a:rPr lang="fr-FR" sz="1250" dirty="0"/>
              <a:t>Ils sont compliqués à automatiser: ils doivent être réalisés manuellement. </a:t>
            </a:r>
          </a:p>
          <a:p>
            <a:pPr lvl="2"/>
            <a:r>
              <a:rPr lang="fr-FR" sz="1250" dirty="0"/>
              <a:t>Très peu de valeur Métier en général.</a:t>
            </a:r>
          </a:p>
          <a:p>
            <a:pPr lvl="1"/>
            <a:r>
              <a:rPr lang="fr-FR" sz="1400" dirty="0"/>
              <a:t>Valeur ajoutée de l’automatisation :</a:t>
            </a:r>
          </a:p>
          <a:p>
            <a:pPr lvl="2"/>
            <a:r>
              <a:rPr lang="fr-FR" sz="1250" dirty="0"/>
              <a:t> </a:t>
            </a:r>
            <a:r>
              <a:rPr lang="fr-FR" sz="1250" dirty="0">
                <a:solidFill>
                  <a:srgbClr val="0099FF"/>
                </a:solidFill>
              </a:rPr>
              <a:t>Minime</a:t>
            </a:r>
            <a:endParaRPr lang="fr-FR" sz="1250" dirty="0"/>
          </a:p>
          <a:p>
            <a:pPr lvl="1"/>
            <a:r>
              <a:rPr lang="fr-FR" sz="1400" dirty="0"/>
              <a:t>Exemple : </a:t>
            </a:r>
            <a:r>
              <a:rPr lang="fr-FR" sz="1250" dirty="0"/>
              <a:t>Tri alphabétique des noms dans une liste.</a:t>
            </a:r>
          </a:p>
          <a:p>
            <a:pPr lvl="1"/>
            <a:endParaRPr lang="fr-FR" sz="1250" dirty="0"/>
          </a:p>
          <a:p>
            <a:r>
              <a:rPr lang="fr-FR" sz="1600" b="1" dirty="0">
                <a:solidFill>
                  <a:srgbClr val="00B0F0"/>
                </a:solidFill>
              </a:rPr>
              <a:t>les tests d’affichage</a:t>
            </a:r>
          </a:p>
          <a:p>
            <a:pPr lvl="1"/>
            <a:r>
              <a:rPr lang="fr-FR" sz="1400" dirty="0"/>
              <a:t>Pourquoi ?</a:t>
            </a:r>
          </a:p>
          <a:p>
            <a:pPr lvl="2"/>
            <a:r>
              <a:rPr lang="fr-FR" sz="1250" dirty="0"/>
              <a:t>Ils sont compliqués à automatiser: ils doivent être réalisés manuellement. </a:t>
            </a:r>
          </a:p>
          <a:p>
            <a:pPr lvl="2"/>
            <a:r>
              <a:rPr lang="fr-FR" sz="1250" dirty="0"/>
              <a:t>Ils sont très subjectifs. </a:t>
            </a:r>
            <a:r>
              <a:rPr lang="fr-FR" sz="1250" i="1" dirty="0"/>
              <a:t>(Sauf s’ils sont flagrants).</a:t>
            </a:r>
          </a:p>
          <a:p>
            <a:pPr lvl="2"/>
            <a:r>
              <a:rPr lang="fr-FR" sz="1250" dirty="0"/>
              <a:t>Très peu de valeur Métier en général.</a:t>
            </a:r>
          </a:p>
          <a:p>
            <a:pPr lvl="1"/>
            <a:r>
              <a:rPr lang="fr-FR" sz="1400" dirty="0"/>
              <a:t>Valeur ajoutée de l’automatisation :</a:t>
            </a:r>
          </a:p>
          <a:p>
            <a:pPr lvl="2"/>
            <a:r>
              <a:rPr lang="fr-FR" sz="1250" dirty="0"/>
              <a:t> </a:t>
            </a:r>
            <a:r>
              <a:rPr lang="fr-FR" sz="1250" dirty="0">
                <a:solidFill>
                  <a:srgbClr val="0099FF"/>
                </a:solidFill>
              </a:rPr>
              <a:t>Minime</a:t>
            </a:r>
            <a:r>
              <a:rPr lang="fr-FR" sz="1250" dirty="0"/>
              <a:t> </a:t>
            </a:r>
          </a:p>
          <a:p>
            <a:pPr lvl="1"/>
            <a:r>
              <a:rPr lang="fr-FR" sz="1400" dirty="0"/>
              <a:t>Exemples : </a:t>
            </a:r>
            <a:r>
              <a:rPr lang="fr-FR" sz="1250" dirty="0"/>
              <a:t>Texte tronqué, alignement de libellés.</a:t>
            </a:r>
          </a:p>
          <a:p>
            <a:pPr lvl="1"/>
            <a:endParaRPr lang="fr-FR" sz="1600" b="1" dirty="0">
              <a:solidFill>
                <a:srgbClr val="00B0F0"/>
              </a:solidFill>
            </a:endParaRPr>
          </a:p>
          <a:p>
            <a:pPr marL="217717" lvl="1" indent="-217717">
              <a:lnSpc>
                <a:spcPct val="100000"/>
              </a:lnSpc>
              <a:spcBef>
                <a:spcPts val="1000"/>
              </a:spcBef>
              <a:buBlip>
                <a:blip r:embed="rId3"/>
              </a:buBlip>
            </a:pPr>
            <a:r>
              <a:rPr lang="fr-FR" sz="1600" b="1" dirty="0">
                <a:solidFill>
                  <a:srgbClr val="00B0F0"/>
                </a:solidFill>
              </a:rPr>
              <a:t>les tests de traduction </a:t>
            </a:r>
            <a:r>
              <a:rPr lang="fr-FR" i="1" dirty="0">
                <a:solidFill>
                  <a:schemeClr val="tx1"/>
                </a:solidFill>
              </a:rPr>
              <a:t>(changement de locale)</a:t>
            </a:r>
          </a:p>
          <a:p>
            <a:pPr lvl="1"/>
            <a:r>
              <a:rPr lang="fr-FR" sz="1400" dirty="0"/>
              <a:t>Pourquoi ?</a:t>
            </a:r>
          </a:p>
          <a:p>
            <a:pPr lvl="2"/>
            <a:r>
              <a:rPr lang="fr-FR" sz="1250" dirty="0"/>
              <a:t>Une fois validée, la traduction est stable dans une application. </a:t>
            </a:r>
          </a:p>
          <a:p>
            <a:pPr lvl="1"/>
            <a:r>
              <a:rPr lang="fr-FR" sz="1400" dirty="0"/>
              <a:t>Valeur ajoutée de l’automatisation : </a:t>
            </a:r>
          </a:p>
          <a:p>
            <a:pPr lvl="2"/>
            <a:r>
              <a:rPr lang="fr-FR" sz="1250" dirty="0"/>
              <a:t>Dépend du nb d’utilisateurs utilisant une langue différente de celle par défaut. </a:t>
            </a:r>
          </a:p>
          <a:p>
            <a:pPr lvl="2"/>
            <a:endParaRPr lang="fr-FR" sz="1250" dirty="0"/>
          </a:p>
          <a:p>
            <a:pPr lvl="2"/>
            <a:endParaRPr lang="fr-FR" sz="1250" dirty="0">
              <a:solidFill>
                <a:schemeClr val="tx1"/>
              </a:solidFill>
            </a:endParaRPr>
          </a:p>
          <a:p>
            <a:pPr marL="0" indent="0">
              <a:buNone/>
            </a:pPr>
            <a:endParaRPr lang="fr-FR" sz="1600" dirty="0"/>
          </a:p>
          <a:p>
            <a:pPr lvl="1"/>
            <a:endParaRPr lang="fr-FR" sz="14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11" name="Graphique 17" descr="Fermer">
            <a:extLst>
              <a:ext uri="{FF2B5EF4-FFF2-40B4-BE49-F238E27FC236}">
                <a16:creationId xmlns:a16="http://schemas.microsoft.com/office/drawing/2014/main" id="{A7C3E7E7-2766-4610-B080-5F3A3E573601}"/>
              </a:ext>
            </a:extLst>
          </p:cNvPr>
          <p:cNvSpPr/>
          <p:nvPr/>
        </p:nvSpPr>
        <p:spPr>
          <a:xfrm>
            <a:off x="11033942" y="1491266"/>
            <a:ext cx="473785" cy="480740"/>
          </a:xfrm>
          <a:custGeom>
            <a:avLst/>
            <a:gdLst>
              <a:gd name="connsiteX0" fmla="*/ 286607 w 286607"/>
              <a:gd name="connsiteY0" fmla="*/ 34409 h 286607"/>
              <a:gd name="connsiteX1" fmla="*/ 252198 w 286607"/>
              <a:gd name="connsiteY1" fmla="*/ 0 h 286607"/>
              <a:gd name="connsiteX2" fmla="*/ 143304 w 286607"/>
              <a:gd name="connsiteY2" fmla="*/ 108895 h 286607"/>
              <a:gd name="connsiteX3" fmla="*/ 34409 w 286607"/>
              <a:gd name="connsiteY3" fmla="*/ 0 h 286607"/>
              <a:gd name="connsiteX4" fmla="*/ 0 w 286607"/>
              <a:gd name="connsiteY4" fmla="*/ 34409 h 286607"/>
              <a:gd name="connsiteX5" fmla="*/ 108895 w 286607"/>
              <a:gd name="connsiteY5" fmla="*/ 143304 h 286607"/>
              <a:gd name="connsiteX6" fmla="*/ 0 w 286607"/>
              <a:gd name="connsiteY6" fmla="*/ 252198 h 286607"/>
              <a:gd name="connsiteX7" fmla="*/ 34409 w 286607"/>
              <a:gd name="connsiteY7" fmla="*/ 286607 h 286607"/>
              <a:gd name="connsiteX8" fmla="*/ 143304 w 286607"/>
              <a:gd name="connsiteY8" fmla="*/ 177713 h 286607"/>
              <a:gd name="connsiteX9" fmla="*/ 252198 w 286607"/>
              <a:gd name="connsiteY9" fmla="*/ 286607 h 286607"/>
              <a:gd name="connsiteX10" fmla="*/ 286607 w 286607"/>
              <a:gd name="connsiteY10" fmla="*/ 252198 h 286607"/>
              <a:gd name="connsiteX11" fmla="*/ 177713 w 286607"/>
              <a:gd name="connsiteY11" fmla="*/ 143304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607" h="286607">
                <a:moveTo>
                  <a:pt x="286607" y="34409"/>
                </a:moveTo>
                <a:lnTo>
                  <a:pt x="252198" y="0"/>
                </a:lnTo>
                <a:lnTo>
                  <a:pt x="143304" y="108895"/>
                </a:lnTo>
                <a:lnTo>
                  <a:pt x="34409" y="0"/>
                </a:lnTo>
                <a:lnTo>
                  <a:pt x="0" y="34409"/>
                </a:lnTo>
                <a:lnTo>
                  <a:pt x="108895" y="143304"/>
                </a:lnTo>
                <a:lnTo>
                  <a:pt x="0" y="252198"/>
                </a:lnTo>
                <a:lnTo>
                  <a:pt x="34409" y="286607"/>
                </a:lnTo>
                <a:lnTo>
                  <a:pt x="143304" y="177713"/>
                </a:lnTo>
                <a:lnTo>
                  <a:pt x="252198" y="286607"/>
                </a:lnTo>
                <a:lnTo>
                  <a:pt x="286607" y="252198"/>
                </a:lnTo>
                <a:lnTo>
                  <a:pt x="177713" y="143304"/>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Graphique 17" descr="Fermer">
            <a:extLst>
              <a:ext uri="{FF2B5EF4-FFF2-40B4-BE49-F238E27FC236}">
                <a16:creationId xmlns:a16="http://schemas.microsoft.com/office/drawing/2014/main" id="{4084860F-EE21-4334-8BFD-F45E6F488E3F}"/>
              </a:ext>
            </a:extLst>
          </p:cNvPr>
          <p:cNvSpPr/>
          <p:nvPr/>
        </p:nvSpPr>
        <p:spPr>
          <a:xfrm>
            <a:off x="11033940" y="5593361"/>
            <a:ext cx="473785" cy="480740"/>
          </a:xfrm>
          <a:custGeom>
            <a:avLst/>
            <a:gdLst>
              <a:gd name="connsiteX0" fmla="*/ 286607 w 286607"/>
              <a:gd name="connsiteY0" fmla="*/ 34409 h 286607"/>
              <a:gd name="connsiteX1" fmla="*/ 252198 w 286607"/>
              <a:gd name="connsiteY1" fmla="*/ 0 h 286607"/>
              <a:gd name="connsiteX2" fmla="*/ 143304 w 286607"/>
              <a:gd name="connsiteY2" fmla="*/ 108895 h 286607"/>
              <a:gd name="connsiteX3" fmla="*/ 34409 w 286607"/>
              <a:gd name="connsiteY3" fmla="*/ 0 h 286607"/>
              <a:gd name="connsiteX4" fmla="*/ 0 w 286607"/>
              <a:gd name="connsiteY4" fmla="*/ 34409 h 286607"/>
              <a:gd name="connsiteX5" fmla="*/ 108895 w 286607"/>
              <a:gd name="connsiteY5" fmla="*/ 143304 h 286607"/>
              <a:gd name="connsiteX6" fmla="*/ 0 w 286607"/>
              <a:gd name="connsiteY6" fmla="*/ 252198 h 286607"/>
              <a:gd name="connsiteX7" fmla="*/ 34409 w 286607"/>
              <a:gd name="connsiteY7" fmla="*/ 286607 h 286607"/>
              <a:gd name="connsiteX8" fmla="*/ 143304 w 286607"/>
              <a:gd name="connsiteY8" fmla="*/ 177713 h 286607"/>
              <a:gd name="connsiteX9" fmla="*/ 252198 w 286607"/>
              <a:gd name="connsiteY9" fmla="*/ 286607 h 286607"/>
              <a:gd name="connsiteX10" fmla="*/ 286607 w 286607"/>
              <a:gd name="connsiteY10" fmla="*/ 252198 h 286607"/>
              <a:gd name="connsiteX11" fmla="*/ 177713 w 286607"/>
              <a:gd name="connsiteY11" fmla="*/ 143304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607" h="286607">
                <a:moveTo>
                  <a:pt x="286607" y="34409"/>
                </a:moveTo>
                <a:lnTo>
                  <a:pt x="252198" y="0"/>
                </a:lnTo>
                <a:lnTo>
                  <a:pt x="143304" y="108895"/>
                </a:lnTo>
                <a:lnTo>
                  <a:pt x="34409" y="0"/>
                </a:lnTo>
                <a:lnTo>
                  <a:pt x="0" y="34409"/>
                </a:lnTo>
                <a:lnTo>
                  <a:pt x="108895" y="143304"/>
                </a:lnTo>
                <a:lnTo>
                  <a:pt x="0" y="252198"/>
                </a:lnTo>
                <a:lnTo>
                  <a:pt x="34409" y="286607"/>
                </a:lnTo>
                <a:lnTo>
                  <a:pt x="143304" y="177713"/>
                </a:lnTo>
                <a:lnTo>
                  <a:pt x="252198" y="286607"/>
                </a:lnTo>
                <a:lnTo>
                  <a:pt x="286607" y="252198"/>
                </a:lnTo>
                <a:lnTo>
                  <a:pt x="177713" y="143304"/>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 name="Espace réservé du numéro de diapositive 2">
            <a:extLst>
              <a:ext uri="{FF2B5EF4-FFF2-40B4-BE49-F238E27FC236}">
                <a16:creationId xmlns:a16="http://schemas.microsoft.com/office/drawing/2014/main" id="{303D4FF2-2BB5-40DE-A240-E0BF738EE566}"/>
              </a:ext>
            </a:extLst>
          </p:cNvPr>
          <p:cNvSpPr>
            <a:spLocks noGrp="1"/>
          </p:cNvSpPr>
          <p:nvPr>
            <p:ph type="sldNum" sz="quarter" idx="12"/>
          </p:nvPr>
        </p:nvSpPr>
        <p:spPr/>
        <p:txBody>
          <a:bodyPr/>
          <a:lstStyle/>
          <a:p>
            <a:fld id="{9AFCA8D8-8241-BE4B-9165-0EE2A5D02B3D}" type="slidenum">
              <a:rPr lang="fr-FR" smtClean="0"/>
              <a:pPr/>
              <a:t>10</a:t>
            </a:fld>
            <a:endParaRPr lang="fr-FR"/>
          </a:p>
        </p:txBody>
      </p:sp>
      <p:sp>
        <p:nvSpPr>
          <p:cNvPr id="14" name="Graphique 17" descr="Fermer">
            <a:extLst>
              <a:ext uri="{FF2B5EF4-FFF2-40B4-BE49-F238E27FC236}">
                <a16:creationId xmlns:a16="http://schemas.microsoft.com/office/drawing/2014/main" id="{BDC95334-6B71-4C6C-8A09-4872D5AF4618}"/>
              </a:ext>
            </a:extLst>
          </p:cNvPr>
          <p:cNvSpPr/>
          <p:nvPr/>
        </p:nvSpPr>
        <p:spPr>
          <a:xfrm>
            <a:off x="11033940" y="3463493"/>
            <a:ext cx="473785" cy="480740"/>
          </a:xfrm>
          <a:custGeom>
            <a:avLst/>
            <a:gdLst>
              <a:gd name="connsiteX0" fmla="*/ 286607 w 286607"/>
              <a:gd name="connsiteY0" fmla="*/ 34409 h 286607"/>
              <a:gd name="connsiteX1" fmla="*/ 252198 w 286607"/>
              <a:gd name="connsiteY1" fmla="*/ 0 h 286607"/>
              <a:gd name="connsiteX2" fmla="*/ 143304 w 286607"/>
              <a:gd name="connsiteY2" fmla="*/ 108895 h 286607"/>
              <a:gd name="connsiteX3" fmla="*/ 34409 w 286607"/>
              <a:gd name="connsiteY3" fmla="*/ 0 h 286607"/>
              <a:gd name="connsiteX4" fmla="*/ 0 w 286607"/>
              <a:gd name="connsiteY4" fmla="*/ 34409 h 286607"/>
              <a:gd name="connsiteX5" fmla="*/ 108895 w 286607"/>
              <a:gd name="connsiteY5" fmla="*/ 143304 h 286607"/>
              <a:gd name="connsiteX6" fmla="*/ 0 w 286607"/>
              <a:gd name="connsiteY6" fmla="*/ 252198 h 286607"/>
              <a:gd name="connsiteX7" fmla="*/ 34409 w 286607"/>
              <a:gd name="connsiteY7" fmla="*/ 286607 h 286607"/>
              <a:gd name="connsiteX8" fmla="*/ 143304 w 286607"/>
              <a:gd name="connsiteY8" fmla="*/ 177713 h 286607"/>
              <a:gd name="connsiteX9" fmla="*/ 252198 w 286607"/>
              <a:gd name="connsiteY9" fmla="*/ 286607 h 286607"/>
              <a:gd name="connsiteX10" fmla="*/ 286607 w 286607"/>
              <a:gd name="connsiteY10" fmla="*/ 252198 h 286607"/>
              <a:gd name="connsiteX11" fmla="*/ 177713 w 286607"/>
              <a:gd name="connsiteY11" fmla="*/ 143304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607" h="286607">
                <a:moveTo>
                  <a:pt x="286607" y="34409"/>
                </a:moveTo>
                <a:lnTo>
                  <a:pt x="252198" y="0"/>
                </a:lnTo>
                <a:lnTo>
                  <a:pt x="143304" y="108895"/>
                </a:lnTo>
                <a:lnTo>
                  <a:pt x="34409" y="0"/>
                </a:lnTo>
                <a:lnTo>
                  <a:pt x="0" y="34409"/>
                </a:lnTo>
                <a:lnTo>
                  <a:pt x="108895" y="143304"/>
                </a:lnTo>
                <a:lnTo>
                  <a:pt x="0" y="252198"/>
                </a:lnTo>
                <a:lnTo>
                  <a:pt x="34409" y="286607"/>
                </a:lnTo>
                <a:lnTo>
                  <a:pt x="143304" y="177713"/>
                </a:lnTo>
                <a:lnTo>
                  <a:pt x="252198" y="286607"/>
                </a:lnTo>
                <a:lnTo>
                  <a:pt x="286607" y="252198"/>
                </a:lnTo>
                <a:lnTo>
                  <a:pt x="177713" y="143304"/>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Tree>
    <p:extLst>
      <p:ext uri="{BB962C8B-B14F-4D97-AF65-F5344CB8AC3E}">
        <p14:creationId xmlns:p14="http://schemas.microsoft.com/office/powerpoint/2010/main" val="202046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Présentation rapide de </a:t>
            </a:r>
            <a:r>
              <a:rPr lang="fr-FR" sz="2400" dirty="0" err="1"/>
              <a:t>Selenium</a:t>
            </a:r>
            <a:r>
              <a:rPr lang="fr-FR" sz="2400" dirty="0"/>
              <a:t> IDE</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pic>
        <p:nvPicPr>
          <p:cNvPr id="2" name="Image 1">
            <a:extLst>
              <a:ext uri="{FF2B5EF4-FFF2-40B4-BE49-F238E27FC236}">
                <a16:creationId xmlns:a16="http://schemas.microsoft.com/office/drawing/2014/main" id="{20E04B97-243B-4682-9228-AC2CB3322295}"/>
              </a:ext>
            </a:extLst>
          </p:cNvPr>
          <p:cNvPicPr>
            <a:picLocks noChangeAspect="1"/>
          </p:cNvPicPr>
          <p:nvPr/>
        </p:nvPicPr>
        <p:blipFill>
          <a:blip r:embed="rId4"/>
          <a:stretch>
            <a:fillRect/>
          </a:stretch>
        </p:blipFill>
        <p:spPr>
          <a:xfrm>
            <a:off x="4953965" y="4326592"/>
            <a:ext cx="1847135" cy="1724025"/>
          </a:xfrm>
          <a:prstGeom prst="rect">
            <a:avLst/>
          </a:prstGeom>
        </p:spPr>
      </p:pic>
      <p:sp>
        <p:nvSpPr>
          <p:cNvPr id="3" name="Espace réservé du numéro de diapositive 2">
            <a:extLst>
              <a:ext uri="{FF2B5EF4-FFF2-40B4-BE49-F238E27FC236}">
                <a16:creationId xmlns:a16="http://schemas.microsoft.com/office/drawing/2014/main" id="{9971475F-C61E-443C-B1D8-3BC2D91C09B6}"/>
              </a:ext>
            </a:extLst>
          </p:cNvPr>
          <p:cNvSpPr>
            <a:spLocks noGrp="1"/>
          </p:cNvSpPr>
          <p:nvPr>
            <p:ph type="sldNum" sz="quarter" idx="12"/>
          </p:nvPr>
        </p:nvSpPr>
        <p:spPr/>
        <p:txBody>
          <a:bodyPr/>
          <a:lstStyle/>
          <a:p>
            <a:fld id="{9AFCA8D8-8241-BE4B-9165-0EE2A5D02B3D}" type="slidenum">
              <a:rPr lang="fr-FR" smtClean="0"/>
              <a:pPr/>
              <a:t>11</a:t>
            </a:fld>
            <a:endParaRPr lang="fr-FR"/>
          </a:p>
        </p:txBody>
      </p:sp>
    </p:spTree>
    <p:extLst>
      <p:ext uri="{BB962C8B-B14F-4D97-AF65-F5344CB8AC3E}">
        <p14:creationId xmlns:p14="http://schemas.microsoft.com/office/powerpoint/2010/main" val="197620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Présentation Rapide de </a:t>
            </a:r>
            <a:r>
              <a:rPr lang="fr-FR" dirty="0" err="1"/>
              <a:t>Selenium</a:t>
            </a:r>
            <a:r>
              <a:rPr lang="fr-FR" dirty="0"/>
              <a:t> IDE</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835734"/>
            <a:ext cx="8474326" cy="5907064"/>
          </a:xfrm>
        </p:spPr>
        <p:txBody>
          <a:bodyPr>
            <a:normAutofit/>
          </a:bodyPr>
          <a:lstStyle/>
          <a:p>
            <a:r>
              <a:rPr lang="fr-FR" sz="1700" b="1" dirty="0" err="1">
                <a:solidFill>
                  <a:srgbClr val="00B0F0"/>
                </a:solidFill>
              </a:rPr>
              <a:t>Selenium</a:t>
            </a:r>
            <a:r>
              <a:rPr lang="fr-FR" sz="1700" b="1" dirty="0">
                <a:solidFill>
                  <a:srgbClr val="00B0F0"/>
                </a:solidFill>
              </a:rPr>
              <a:t> IDE</a:t>
            </a:r>
          </a:p>
          <a:p>
            <a:pPr lvl="1"/>
            <a:r>
              <a:rPr lang="fr-FR" sz="1500" dirty="0">
                <a:solidFill>
                  <a:schemeClr val="tx1"/>
                </a:solidFill>
              </a:rPr>
              <a:t>Extension de plusieurs navigateurs Web.</a:t>
            </a:r>
          </a:p>
          <a:p>
            <a:pPr lvl="2"/>
            <a:r>
              <a:rPr lang="fr-FR" sz="1250" i="1" dirty="0">
                <a:solidFill>
                  <a:schemeClr val="tx1"/>
                </a:solidFill>
              </a:rPr>
              <a:t>A l’origine pour Firefox puis Chrome (Navigateurs officiels).</a:t>
            </a:r>
          </a:p>
          <a:p>
            <a:pPr lvl="2"/>
            <a:r>
              <a:rPr lang="fr-FR" sz="1250" i="1" dirty="0">
                <a:solidFill>
                  <a:schemeClr val="tx1"/>
                </a:solidFill>
              </a:rPr>
              <a:t>Disponible aussi pour Edge (Mais non officiel).</a:t>
            </a:r>
          </a:p>
          <a:p>
            <a:pPr lvl="1"/>
            <a:r>
              <a:rPr lang="fr-FR" sz="1500" dirty="0">
                <a:solidFill>
                  <a:schemeClr val="tx1"/>
                </a:solidFill>
              </a:rPr>
              <a:t>Permet d'enregistrer une suite d'actions sur une ou plusieurs pages Web. A rejouer à volonté.</a:t>
            </a:r>
          </a:p>
          <a:p>
            <a:pPr lvl="1"/>
            <a:r>
              <a:rPr lang="fr-FR" sz="1500" dirty="0">
                <a:solidFill>
                  <a:schemeClr val="tx1"/>
                </a:solidFill>
              </a:rPr>
              <a:t>Utilisé pour créer des scripts simples.</a:t>
            </a:r>
          </a:p>
          <a:p>
            <a:pPr lvl="1"/>
            <a:r>
              <a:rPr lang="fr-FR" sz="1500" dirty="0">
                <a:solidFill>
                  <a:schemeClr val="tx1"/>
                </a:solidFill>
              </a:rPr>
              <a:t>Exportables en différents langages :</a:t>
            </a:r>
          </a:p>
          <a:p>
            <a:pPr lvl="2"/>
            <a:r>
              <a:rPr lang="fr-FR" sz="1300" dirty="0">
                <a:solidFill>
                  <a:schemeClr val="tx1"/>
                </a:solidFill>
              </a:rPr>
              <a:t>Java/JavaScript</a:t>
            </a:r>
          </a:p>
          <a:p>
            <a:pPr lvl="2"/>
            <a:r>
              <a:rPr lang="fr-FR" sz="1300" dirty="0">
                <a:solidFill>
                  <a:schemeClr val="tx1"/>
                </a:solidFill>
              </a:rPr>
              <a:t>C#</a:t>
            </a:r>
          </a:p>
          <a:p>
            <a:pPr lvl="2"/>
            <a:r>
              <a:rPr lang="fr-FR" sz="1300" dirty="0">
                <a:solidFill>
                  <a:schemeClr val="tx1"/>
                </a:solidFill>
              </a:rPr>
              <a:t>Ruby</a:t>
            </a:r>
          </a:p>
          <a:p>
            <a:pPr lvl="2"/>
            <a:r>
              <a:rPr lang="fr-FR" sz="1300" dirty="0">
                <a:solidFill>
                  <a:schemeClr val="tx1"/>
                </a:solidFill>
              </a:rPr>
              <a:t>Python</a:t>
            </a:r>
          </a:p>
          <a:p>
            <a:pPr marL="0" indent="0">
              <a:buNone/>
            </a:pPr>
            <a:endParaRPr lang="fr-FR" sz="2100" b="1" dirty="0">
              <a:solidFill>
                <a:srgbClr val="00B0F0"/>
              </a:solidFill>
            </a:endParaRPr>
          </a:p>
          <a:p>
            <a:pPr marL="0" indent="0">
              <a:buNone/>
            </a:pPr>
            <a:endParaRPr lang="fr-FR" sz="2100" b="1" dirty="0">
              <a:solidFill>
                <a:srgbClr val="00B0F0"/>
              </a:solidFill>
            </a:endParaRPr>
          </a:p>
          <a:p>
            <a:pPr lvl="1"/>
            <a:endParaRPr lang="fr-FR" sz="1900" b="1" dirty="0">
              <a:solidFill>
                <a:srgbClr val="00B0F0"/>
              </a:solidFill>
            </a:endParaRPr>
          </a:p>
          <a:p>
            <a:pPr lvl="1"/>
            <a:endParaRPr lang="fr-FR" sz="1400" dirty="0"/>
          </a:p>
          <a:p>
            <a:pPr lvl="2"/>
            <a:endParaRPr lang="fr-FR" sz="1250" dirty="0">
              <a:solidFill>
                <a:schemeClr val="tx1"/>
              </a:solidFill>
            </a:endParaRPr>
          </a:p>
          <a:p>
            <a:pPr marL="0" indent="0">
              <a:buNone/>
            </a:pPr>
            <a:endParaRPr lang="fr-FR" sz="1600" dirty="0"/>
          </a:p>
          <a:p>
            <a:pPr lvl="1"/>
            <a:endParaRPr lang="fr-FR" sz="14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303D4FF2-2BB5-40DE-A240-E0BF738EE566}"/>
              </a:ext>
            </a:extLst>
          </p:cNvPr>
          <p:cNvSpPr>
            <a:spLocks noGrp="1"/>
          </p:cNvSpPr>
          <p:nvPr>
            <p:ph type="sldNum" sz="quarter" idx="12"/>
          </p:nvPr>
        </p:nvSpPr>
        <p:spPr/>
        <p:txBody>
          <a:bodyPr/>
          <a:lstStyle/>
          <a:p>
            <a:fld id="{9AFCA8D8-8241-BE4B-9165-0EE2A5D02B3D}" type="slidenum">
              <a:rPr lang="fr-FR" smtClean="0"/>
              <a:pPr/>
              <a:t>12</a:t>
            </a:fld>
            <a:endParaRPr lang="fr-FR"/>
          </a:p>
        </p:txBody>
      </p:sp>
      <p:pic>
        <p:nvPicPr>
          <p:cNvPr id="23" name="Image 22">
            <a:extLst>
              <a:ext uri="{FF2B5EF4-FFF2-40B4-BE49-F238E27FC236}">
                <a16:creationId xmlns:a16="http://schemas.microsoft.com/office/drawing/2014/main" id="{C576B499-1689-4FC3-B297-63838AAAC087}"/>
              </a:ext>
            </a:extLst>
          </p:cNvPr>
          <p:cNvPicPr>
            <a:picLocks noChangeAspect="1"/>
          </p:cNvPicPr>
          <p:nvPr/>
        </p:nvPicPr>
        <p:blipFill>
          <a:blip r:embed="rId3"/>
          <a:stretch>
            <a:fillRect/>
          </a:stretch>
        </p:blipFill>
        <p:spPr>
          <a:xfrm>
            <a:off x="6332878" y="882633"/>
            <a:ext cx="658726" cy="661987"/>
          </a:xfrm>
          <a:prstGeom prst="rect">
            <a:avLst/>
          </a:prstGeom>
        </p:spPr>
      </p:pic>
      <p:pic>
        <p:nvPicPr>
          <p:cNvPr id="24" name="Image 23">
            <a:extLst>
              <a:ext uri="{FF2B5EF4-FFF2-40B4-BE49-F238E27FC236}">
                <a16:creationId xmlns:a16="http://schemas.microsoft.com/office/drawing/2014/main" id="{FBD68544-0397-485F-BB0A-23E26CB783FA}"/>
              </a:ext>
            </a:extLst>
          </p:cNvPr>
          <p:cNvPicPr>
            <a:picLocks noChangeAspect="1"/>
          </p:cNvPicPr>
          <p:nvPr/>
        </p:nvPicPr>
        <p:blipFill>
          <a:blip r:embed="rId4"/>
          <a:stretch>
            <a:fillRect/>
          </a:stretch>
        </p:blipFill>
        <p:spPr>
          <a:xfrm>
            <a:off x="5329674" y="882633"/>
            <a:ext cx="632533" cy="639762"/>
          </a:xfrm>
          <a:prstGeom prst="rect">
            <a:avLst/>
          </a:prstGeom>
        </p:spPr>
      </p:pic>
      <p:pic>
        <p:nvPicPr>
          <p:cNvPr id="25" name="Image 24">
            <a:extLst>
              <a:ext uri="{FF2B5EF4-FFF2-40B4-BE49-F238E27FC236}">
                <a16:creationId xmlns:a16="http://schemas.microsoft.com/office/drawing/2014/main" id="{FE1BACA7-E68A-4DF5-B878-5513132944B6}"/>
              </a:ext>
            </a:extLst>
          </p:cNvPr>
          <p:cNvPicPr>
            <a:picLocks noChangeAspect="1"/>
          </p:cNvPicPr>
          <p:nvPr/>
        </p:nvPicPr>
        <p:blipFill>
          <a:blip r:embed="rId5"/>
          <a:stretch>
            <a:fillRect/>
          </a:stretch>
        </p:blipFill>
        <p:spPr>
          <a:xfrm>
            <a:off x="4361640" y="1668891"/>
            <a:ext cx="217531" cy="227230"/>
          </a:xfrm>
          <a:prstGeom prst="rect">
            <a:avLst/>
          </a:prstGeom>
        </p:spPr>
      </p:pic>
      <p:pic>
        <p:nvPicPr>
          <p:cNvPr id="10" name="Image 9">
            <a:extLst>
              <a:ext uri="{FF2B5EF4-FFF2-40B4-BE49-F238E27FC236}">
                <a16:creationId xmlns:a16="http://schemas.microsoft.com/office/drawing/2014/main" id="{DC1A9CBF-DEAF-4284-B65A-A57FE8FDCA0B}"/>
              </a:ext>
            </a:extLst>
          </p:cNvPr>
          <p:cNvPicPr>
            <a:picLocks noChangeAspect="1"/>
          </p:cNvPicPr>
          <p:nvPr/>
        </p:nvPicPr>
        <p:blipFill>
          <a:blip r:embed="rId6"/>
          <a:stretch>
            <a:fillRect/>
          </a:stretch>
        </p:blipFill>
        <p:spPr>
          <a:xfrm>
            <a:off x="5090387" y="3042385"/>
            <a:ext cx="478574" cy="300990"/>
          </a:xfrm>
          <a:prstGeom prst="rect">
            <a:avLst/>
          </a:prstGeom>
        </p:spPr>
      </p:pic>
      <p:pic>
        <p:nvPicPr>
          <p:cNvPr id="12" name="Image 11">
            <a:extLst>
              <a:ext uri="{FF2B5EF4-FFF2-40B4-BE49-F238E27FC236}">
                <a16:creationId xmlns:a16="http://schemas.microsoft.com/office/drawing/2014/main" id="{E001A63D-7923-457C-91B5-B782B1C0FCE7}"/>
              </a:ext>
            </a:extLst>
          </p:cNvPr>
          <p:cNvPicPr>
            <a:picLocks noChangeAspect="1"/>
          </p:cNvPicPr>
          <p:nvPr/>
        </p:nvPicPr>
        <p:blipFill>
          <a:blip r:embed="rId7"/>
          <a:stretch>
            <a:fillRect/>
          </a:stretch>
        </p:blipFill>
        <p:spPr>
          <a:xfrm>
            <a:off x="5787008" y="3478024"/>
            <a:ext cx="298482" cy="325212"/>
          </a:xfrm>
          <a:prstGeom prst="rect">
            <a:avLst/>
          </a:prstGeom>
        </p:spPr>
      </p:pic>
      <p:pic>
        <p:nvPicPr>
          <p:cNvPr id="14" name="Image 13">
            <a:extLst>
              <a:ext uri="{FF2B5EF4-FFF2-40B4-BE49-F238E27FC236}">
                <a16:creationId xmlns:a16="http://schemas.microsoft.com/office/drawing/2014/main" id="{4776360E-1EB8-4086-8B69-77C7BA37135A}"/>
              </a:ext>
            </a:extLst>
          </p:cNvPr>
          <p:cNvPicPr>
            <a:picLocks noChangeAspect="1"/>
          </p:cNvPicPr>
          <p:nvPr/>
        </p:nvPicPr>
        <p:blipFill>
          <a:blip r:embed="rId8"/>
          <a:stretch>
            <a:fillRect/>
          </a:stretch>
        </p:blipFill>
        <p:spPr>
          <a:xfrm>
            <a:off x="6930070" y="3483248"/>
            <a:ext cx="618198" cy="318990"/>
          </a:xfrm>
          <a:prstGeom prst="rect">
            <a:avLst/>
          </a:prstGeom>
        </p:spPr>
      </p:pic>
      <p:pic>
        <p:nvPicPr>
          <p:cNvPr id="18" name="Image 17">
            <a:extLst>
              <a:ext uri="{FF2B5EF4-FFF2-40B4-BE49-F238E27FC236}">
                <a16:creationId xmlns:a16="http://schemas.microsoft.com/office/drawing/2014/main" id="{6A6E7544-EA5F-410A-8ED5-E573016F6F0A}"/>
              </a:ext>
            </a:extLst>
          </p:cNvPr>
          <p:cNvPicPr>
            <a:picLocks noChangeAspect="1"/>
          </p:cNvPicPr>
          <p:nvPr/>
        </p:nvPicPr>
        <p:blipFill>
          <a:blip r:embed="rId9"/>
          <a:stretch>
            <a:fillRect/>
          </a:stretch>
        </p:blipFill>
        <p:spPr>
          <a:xfrm>
            <a:off x="6512999" y="3031078"/>
            <a:ext cx="298483" cy="352753"/>
          </a:xfrm>
          <a:prstGeom prst="rect">
            <a:avLst/>
          </a:prstGeom>
        </p:spPr>
      </p:pic>
      <p:pic>
        <p:nvPicPr>
          <p:cNvPr id="38" name="Image 37">
            <a:extLst>
              <a:ext uri="{FF2B5EF4-FFF2-40B4-BE49-F238E27FC236}">
                <a16:creationId xmlns:a16="http://schemas.microsoft.com/office/drawing/2014/main" id="{9CDAA087-281E-4394-A000-C5D500C5797D}"/>
              </a:ext>
            </a:extLst>
          </p:cNvPr>
          <p:cNvPicPr>
            <a:picLocks noChangeAspect="1"/>
          </p:cNvPicPr>
          <p:nvPr/>
        </p:nvPicPr>
        <p:blipFill>
          <a:blip r:embed="rId10"/>
          <a:stretch>
            <a:fillRect/>
          </a:stretch>
        </p:blipFill>
        <p:spPr>
          <a:xfrm>
            <a:off x="10395391" y="1067892"/>
            <a:ext cx="970600" cy="909007"/>
          </a:xfrm>
          <a:prstGeom prst="rect">
            <a:avLst/>
          </a:prstGeom>
          <a:effectLst>
            <a:outerShdw blurRad="76200" dir="18900000" sy="23000" kx="-1200000" algn="bl" rotWithShape="0">
              <a:prstClr val="black">
                <a:alpha val="20000"/>
              </a:prstClr>
            </a:outerShdw>
          </a:effectLst>
          <a:scene3d>
            <a:camera prst="orthographicFront">
              <a:rot lat="0" lon="0" rev="0"/>
            </a:camera>
            <a:lightRig rig="threePt" dir="t"/>
          </a:scene3d>
          <a:sp3d extrusionH="76200" contourW="12700">
            <a:extrusionClr>
              <a:schemeClr val="tx1"/>
            </a:extrusionClr>
          </a:sp3d>
        </p:spPr>
      </p:pic>
    </p:spTree>
    <p:extLst>
      <p:ext uri="{BB962C8B-B14F-4D97-AF65-F5344CB8AC3E}">
        <p14:creationId xmlns:p14="http://schemas.microsoft.com/office/powerpoint/2010/main" val="93333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err="1"/>
              <a:t>SeLENIUM</a:t>
            </a:r>
            <a:r>
              <a:rPr lang="fr-FR" dirty="0"/>
              <a:t> IDE </a:t>
            </a:r>
            <a:r>
              <a:rPr lang="fr-FR" dirty="0">
                <a:solidFill>
                  <a:schemeClr val="tx1">
                    <a:lumMod val="65000"/>
                    <a:lumOff val="35000"/>
                  </a:schemeClr>
                </a:solidFill>
              </a:rPr>
              <a:t>n’est pas </a:t>
            </a:r>
            <a:r>
              <a:rPr lang="fr-FR" dirty="0" err="1"/>
              <a:t>Selenium</a:t>
            </a:r>
            <a:endParaRPr lang="fr-FR" dirty="0"/>
          </a:p>
        </p:txBody>
      </p:sp>
      <p:sp>
        <p:nvSpPr>
          <p:cNvPr id="3" name="Espace réservé du numéro de diapositive 2">
            <a:extLst>
              <a:ext uri="{FF2B5EF4-FFF2-40B4-BE49-F238E27FC236}">
                <a16:creationId xmlns:a16="http://schemas.microsoft.com/office/drawing/2014/main" id="{303D4FF2-2BB5-40DE-A240-E0BF738EE566}"/>
              </a:ext>
            </a:extLst>
          </p:cNvPr>
          <p:cNvSpPr>
            <a:spLocks noGrp="1"/>
          </p:cNvSpPr>
          <p:nvPr>
            <p:ph type="sldNum" sz="quarter" idx="12"/>
          </p:nvPr>
        </p:nvSpPr>
        <p:spPr/>
        <p:txBody>
          <a:bodyPr/>
          <a:lstStyle/>
          <a:p>
            <a:fld id="{9AFCA8D8-8241-BE4B-9165-0EE2A5D02B3D}" type="slidenum">
              <a:rPr lang="fr-FR" smtClean="0"/>
              <a:pPr/>
              <a:t>13</a:t>
            </a:fld>
            <a:endParaRPr lang="fr-FR"/>
          </a:p>
        </p:txBody>
      </p:sp>
      <p:sp>
        <p:nvSpPr>
          <p:cNvPr id="17" name="ZoneTexte 16">
            <a:extLst>
              <a:ext uri="{FF2B5EF4-FFF2-40B4-BE49-F238E27FC236}">
                <a16:creationId xmlns:a16="http://schemas.microsoft.com/office/drawing/2014/main" id="{9FEE143E-40C4-452E-A90B-16E96DD514AF}"/>
              </a:ext>
            </a:extLst>
          </p:cNvPr>
          <p:cNvSpPr txBox="1"/>
          <p:nvPr/>
        </p:nvSpPr>
        <p:spPr>
          <a:xfrm>
            <a:off x="3952274" y="2084303"/>
            <a:ext cx="3188746" cy="2279085"/>
          </a:xfrm>
          <a:prstGeom prst="rect">
            <a:avLst/>
          </a:prstGeom>
          <a:noFill/>
        </p:spPr>
        <p:txBody>
          <a:bodyPr wrap="square" rtlCol="0">
            <a:spAutoFit/>
          </a:bodyPr>
          <a:lstStyle/>
          <a:p>
            <a:pPr marL="725726" lvl="2" indent="-145144">
              <a:lnSpc>
                <a:spcPct val="90000"/>
              </a:lnSpc>
              <a:spcBef>
                <a:spcPts val="500"/>
              </a:spcBef>
              <a:buFont typeface="Wingdings" panose="05000000000000000000" pitchFamily="2" charset="2"/>
              <a:buChar char="ü"/>
            </a:pPr>
            <a:r>
              <a:rPr lang="fr-FR" sz="1650" dirty="0"/>
              <a:t>Un </a:t>
            </a:r>
            <a:r>
              <a:rPr lang="fr-FR" sz="1650" b="1" dirty="0">
                <a:solidFill>
                  <a:srgbClr val="00B0F0"/>
                </a:solidFill>
              </a:rPr>
              <a:t>IDE</a:t>
            </a:r>
            <a:r>
              <a:rPr lang="fr-FR" sz="1650" dirty="0"/>
              <a:t> est un </a:t>
            </a:r>
            <a:r>
              <a:rPr lang="fr-FR" sz="1650" b="1" dirty="0"/>
              <a:t>e</a:t>
            </a:r>
            <a:r>
              <a:rPr lang="fr-FR" sz="1650" dirty="0"/>
              <a:t>nvironnement de </a:t>
            </a:r>
            <a:r>
              <a:rPr lang="fr-FR" sz="1650" b="1" dirty="0"/>
              <a:t>d</a:t>
            </a:r>
            <a:r>
              <a:rPr lang="fr-FR" sz="1650" dirty="0"/>
              <a:t>éveloppement </a:t>
            </a:r>
            <a:r>
              <a:rPr lang="fr-FR" sz="1650" b="1" dirty="0"/>
              <a:t>i</a:t>
            </a:r>
            <a:r>
              <a:rPr lang="fr-FR" sz="1650" dirty="0"/>
              <a:t>ntégré (ou EDI en Français). </a:t>
            </a:r>
          </a:p>
          <a:p>
            <a:pPr marL="725726" lvl="2" indent="-145144">
              <a:lnSpc>
                <a:spcPct val="90000"/>
              </a:lnSpc>
              <a:spcBef>
                <a:spcPts val="500"/>
              </a:spcBef>
              <a:buFont typeface="Wingdings" panose="05000000000000000000" pitchFamily="2" charset="2"/>
              <a:buChar char="ü"/>
            </a:pPr>
            <a:r>
              <a:rPr lang="fr-FR" sz="1650" dirty="0"/>
              <a:t>Il assure l’automatisation de certaines tâches.</a:t>
            </a:r>
          </a:p>
          <a:p>
            <a:pPr marL="725726" lvl="2" indent="-145144">
              <a:lnSpc>
                <a:spcPct val="90000"/>
              </a:lnSpc>
              <a:spcBef>
                <a:spcPts val="500"/>
              </a:spcBef>
              <a:buFont typeface="Wingdings" panose="05000000000000000000" pitchFamily="2" charset="2"/>
              <a:buChar char="ü"/>
            </a:pPr>
            <a:endParaRPr lang="fr-FR" sz="1650" dirty="0"/>
          </a:p>
          <a:p>
            <a:pPr marL="580582" lvl="2">
              <a:lnSpc>
                <a:spcPct val="90000"/>
              </a:lnSpc>
              <a:spcBef>
                <a:spcPts val="500"/>
              </a:spcBef>
            </a:pPr>
            <a:r>
              <a:rPr lang="fr-FR" sz="1650" dirty="0"/>
              <a:t>=&gt; C’est une boite à outils. </a:t>
            </a:r>
            <a:r>
              <a:rPr lang="fr-FR" sz="1200" i="1" dirty="0"/>
              <a:t>(Comme Eclipse)</a:t>
            </a:r>
          </a:p>
        </p:txBody>
      </p:sp>
      <p:sp>
        <p:nvSpPr>
          <p:cNvPr id="18" name="ZoneTexte 17">
            <a:extLst>
              <a:ext uri="{FF2B5EF4-FFF2-40B4-BE49-F238E27FC236}">
                <a16:creationId xmlns:a16="http://schemas.microsoft.com/office/drawing/2014/main" id="{18CA4338-3FA2-4C72-B032-AE89289538C5}"/>
              </a:ext>
            </a:extLst>
          </p:cNvPr>
          <p:cNvSpPr txBox="1"/>
          <p:nvPr/>
        </p:nvSpPr>
        <p:spPr>
          <a:xfrm>
            <a:off x="-306528" y="1831889"/>
            <a:ext cx="4079277" cy="1995162"/>
          </a:xfrm>
          <a:prstGeom prst="rect">
            <a:avLst/>
          </a:prstGeom>
          <a:noFill/>
        </p:spPr>
        <p:txBody>
          <a:bodyPr wrap="square" rtlCol="0">
            <a:spAutoFit/>
          </a:bodyPr>
          <a:lstStyle/>
          <a:p>
            <a:pPr>
              <a:lnSpc>
                <a:spcPct val="90000"/>
              </a:lnSpc>
              <a:spcBef>
                <a:spcPts val="1000"/>
              </a:spcBef>
            </a:pPr>
            <a:endParaRPr lang="fr-FR" sz="2100" b="1" dirty="0">
              <a:solidFill>
                <a:srgbClr val="00B0F0"/>
              </a:solidFill>
            </a:endParaRPr>
          </a:p>
          <a:p>
            <a:pPr marL="725726" lvl="2" indent="-145144">
              <a:lnSpc>
                <a:spcPct val="90000"/>
              </a:lnSpc>
              <a:spcBef>
                <a:spcPts val="500"/>
              </a:spcBef>
              <a:buFont typeface="Wingdings" panose="05000000000000000000" pitchFamily="2" charset="2"/>
              <a:buChar char="ü"/>
            </a:pPr>
            <a:r>
              <a:rPr lang="fr-FR" sz="1650" b="1" dirty="0" err="1">
                <a:solidFill>
                  <a:srgbClr val="00B0F0"/>
                </a:solidFill>
              </a:rPr>
              <a:t>Selenium</a:t>
            </a:r>
            <a:r>
              <a:rPr lang="fr-FR" sz="1650" dirty="0"/>
              <a:t> est un </a:t>
            </a:r>
            <a:r>
              <a:rPr lang="fr-FR" sz="1650" dirty="0" err="1"/>
              <a:t>framework</a:t>
            </a:r>
            <a:r>
              <a:rPr lang="fr-FR" sz="1650" dirty="0"/>
              <a:t> de test informatique développé en Java. </a:t>
            </a:r>
          </a:p>
          <a:p>
            <a:pPr marL="725726" lvl="2" indent="-145144">
              <a:lnSpc>
                <a:spcPct val="90000"/>
              </a:lnSpc>
              <a:spcBef>
                <a:spcPts val="500"/>
              </a:spcBef>
              <a:buFont typeface="Wingdings" panose="05000000000000000000" pitchFamily="2" charset="2"/>
              <a:buChar char="ü"/>
            </a:pPr>
            <a:r>
              <a:rPr lang="fr-FR" sz="1650" dirty="0"/>
              <a:t>Il permet d'interagir avec différents navigateurs Web. </a:t>
            </a:r>
          </a:p>
          <a:p>
            <a:pPr marL="725726" lvl="2" indent="-145144">
              <a:lnSpc>
                <a:spcPct val="90000"/>
              </a:lnSpc>
              <a:spcBef>
                <a:spcPts val="500"/>
              </a:spcBef>
              <a:buFont typeface="Wingdings" panose="05000000000000000000" pitchFamily="2" charset="2"/>
              <a:buChar char="ü"/>
            </a:pPr>
            <a:r>
              <a:rPr lang="fr-FR" sz="1650" dirty="0"/>
              <a:t>Il facilite le test fonctionnel.</a:t>
            </a:r>
          </a:p>
          <a:p>
            <a:endParaRPr lang="fr-FR" dirty="0"/>
          </a:p>
        </p:txBody>
      </p:sp>
      <p:grpSp>
        <p:nvGrpSpPr>
          <p:cNvPr id="23" name="Groupe 22">
            <a:extLst>
              <a:ext uri="{FF2B5EF4-FFF2-40B4-BE49-F238E27FC236}">
                <a16:creationId xmlns:a16="http://schemas.microsoft.com/office/drawing/2014/main" id="{24CE738A-0081-4ECA-A6E5-8FEE5483278A}"/>
              </a:ext>
            </a:extLst>
          </p:cNvPr>
          <p:cNvGrpSpPr/>
          <p:nvPr/>
        </p:nvGrpSpPr>
        <p:grpSpPr>
          <a:xfrm>
            <a:off x="5052009" y="4591012"/>
            <a:ext cx="1051034" cy="632977"/>
            <a:chOff x="9805451" y="972879"/>
            <a:chExt cx="2321661" cy="1371599"/>
          </a:xfrm>
        </p:grpSpPr>
        <p:pic>
          <p:nvPicPr>
            <p:cNvPr id="24" name="Graphique 23" descr="Outils contour">
              <a:extLst>
                <a:ext uri="{FF2B5EF4-FFF2-40B4-BE49-F238E27FC236}">
                  <a16:creationId xmlns:a16="http://schemas.microsoft.com/office/drawing/2014/main" id="{C37489B8-3B79-44C9-9FB3-F0E2A3E249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92180" y="972879"/>
              <a:ext cx="914400" cy="914400"/>
            </a:xfrm>
            <a:prstGeom prst="rect">
              <a:avLst/>
            </a:prstGeom>
          </p:spPr>
        </p:pic>
        <p:pic>
          <p:nvPicPr>
            <p:cNvPr id="25" name="Graphique 24" descr="Marteau contour">
              <a:extLst>
                <a:ext uri="{FF2B5EF4-FFF2-40B4-BE49-F238E27FC236}">
                  <a16:creationId xmlns:a16="http://schemas.microsoft.com/office/drawing/2014/main" id="{A8E3BEE9-B52F-42BA-B122-B03C3935D6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485380">
              <a:off x="9805451" y="1430078"/>
              <a:ext cx="914400" cy="914400"/>
            </a:xfrm>
            <a:prstGeom prst="rect">
              <a:avLst/>
            </a:prstGeom>
          </p:spPr>
        </p:pic>
        <p:pic>
          <p:nvPicPr>
            <p:cNvPr id="26" name="Graphique 25" descr="Lampe torche contour">
              <a:extLst>
                <a:ext uri="{FF2B5EF4-FFF2-40B4-BE49-F238E27FC236}">
                  <a16:creationId xmlns:a16="http://schemas.microsoft.com/office/drawing/2014/main" id="{EEF2BB72-FD49-4F73-BC8E-554DA07B86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2712" y="1430078"/>
              <a:ext cx="914400" cy="914400"/>
            </a:xfrm>
            <a:prstGeom prst="rect">
              <a:avLst/>
            </a:prstGeom>
          </p:spPr>
        </p:pic>
      </p:grpSp>
      <p:sp>
        <p:nvSpPr>
          <p:cNvPr id="27" name="Croix 26">
            <a:extLst>
              <a:ext uri="{FF2B5EF4-FFF2-40B4-BE49-F238E27FC236}">
                <a16:creationId xmlns:a16="http://schemas.microsoft.com/office/drawing/2014/main" id="{375ECC4D-9DC1-4508-B705-778F4815274E}"/>
              </a:ext>
            </a:extLst>
          </p:cNvPr>
          <p:cNvSpPr/>
          <p:nvPr/>
        </p:nvSpPr>
        <p:spPr>
          <a:xfrm>
            <a:off x="3608419" y="1305957"/>
            <a:ext cx="328660" cy="327136"/>
          </a:xfrm>
          <a:prstGeom prst="plus">
            <a:avLst>
              <a:gd name="adj" fmla="val 410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8" name="Groupe 77">
            <a:extLst>
              <a:ext uri="{FF2B5EF4-FFF2-40B4-BE49-F238E27FC236}">
                <a16:creationId xmlns:a16="http://schemas.microsoft.com/office/drawing/2014/main" id="{C78EBE84-8037-4F7A-954B-50B391355372}"/>
              </a:ext>
            </a:extLst>
          </p:cNvPr>
          <p:cNvGrpSpPr/>
          <p:nvPr/>
        </p:nvGrpSpPr>
        <p:grpSpPr>
          <a:xfrm>
            <a:off x="8914694" y="1320290"/>
            <a:ext cx="328063" cy="211652"/>
            <a:chOff x="9563537" y="3615289"/>
            <a:chExt cx="328063" cy="211652"/>
          </a:xfrm>
        </p:grpSpPr>
        <p:sp>
          <p:nvSpPr>
            <p:cNvPr id="70" name="Rectangle 69">
              <a:extLst>
                <a:ext uri="{FF2B5EF4-FFF2-40B4-BE49-F238E27FC236}">
                  <a16:creationId xmlns:a16="http://schemas.microsoft.com/office/drawing/2014/main" id="{0673F828-E3D1-4486-97B6-68D2BE6F69E5}"/>
                </a:ext>
              </a:extLst>
            </p:cNvPr>
            <p:cNvSpPr/>
            <p:nvPr/>
          </p:nvSpPr>
          <p:spPr>
            <a:xfrm rot="5400000">
              <a:off x="9696361" y="3482465"/>
              <a:ext cx="62416" cy="32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21F4D442-735D-42A5-8FA8-4E24920DBE31}"/>
                </a:ext>
              </a:extLst>
            </p:cNvPr>
            <p:cNvSpPr/>
            <p:nvPr/>
          </p:nvSpPr>
          <p:spPr>
            <a:xfrm rot="5400000">
              <a:off x="9696361" y="3631701"/>
              <a:ext cx="62416" cy="32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3" name="Image 72">
            <a:extLst>
              <a:ext uri="{FF2B5EF4-FFF2-40B4-BE49-F238E27FC236}">
                <a16:creationId xmlns:a16="http://schemas.microsoft.com/office/drawing/2014/main" id="{F9F3CDA6-8DEB-413A-8B40-499CC01EAACE}"/>
              </a:ext>
            </a:extLst>
          </p:cNvPr>
          <p:cNvPicPr>
            <a:picLocks noChangeAspect="1"/>
          </p:cNvPicPr>
          <p:nvPr/>
        </p:nvPicPr>
        <p:blipFill>
          <a:blip r:embed="rId9"/>
          <a:stretch>
            <a:fillRect/>
          </a:stretch>
        </p:blipFill>
        <p:spPr>
          <a:xfrm>
            <a:off x="1665777" y="867144"/>
            <a:ext cx="1238250" cy="1152525"/>
          </a:xfrm>
          <a:prstGeom prst="rect">
            <a:avLst/>
          </a:prstGeom>
        </p:spPr>
      </p:pic>
      <p:pic>
        <p:nvPicPr>
          <p:cNvPr id="77" name="Image 76">
            <a:extLst>
              <a:ext uri="{FF2B5EF4-FFF2-40B4-BE49-F238E27FC236}">
                <a16:creationId xmlns:a16="http://schemas.microsoft.com/office/drawing/2014/main" id="{9391234D-CDE7-486D-9715-D9AD852F0E13}"/>
              </a:ext>
            </a:extLst>
          </p:cNvPr>
          <p:cNvPicPr>
            <a:picLocks noChangeAspect="1"/>
          </p:cNvPicPr>
          <p:nvPr/>
        </p:nvPicPr>
        <p:blipFill>
          <a:blip r:embed="rId10"/>
          <a:stretch>
            <a:fillRect/>
          </a:stretch>
        </p:blipFill>
        <p:spPr>
          <a:xfrm>
            <a:off x="10395391" y="1067892"/>
            <a:ext cx="970600" cy="909007"/>
          </a:xfrm>
          <a:prstGeom prst="rect">
            <a:avLst/>
          </a:prstGeom>
          <a:effectLst>
            <a:outerShdw blurRad="76200" dir="18900000" sy="23000" kx="-1200000" algn="bl" rotWithShape="0">
              <a:prstClr val="black">
                <a:alpha val="20000"/>
              </a:prstClr>
            </a:outerShdw>
          </a:effectLst>
          <a:scene3d>
            <a:camera prst="orthographicFront">
              <a:rot lat="0" lon="0" rev="0"/>
            </a:camera>
            <a:lightRig rig="threePt" dir="t"/>
          </a:scene3d>
          <a:sp3d extrusionH="76200" contourW="12700">
            <a:extrusionClr>
              <a:schemeClr val="tx1"/>
            </a:extrusionClr>
          </a:sp3d>
        </p:spPr>
      </p:pic>
      <p:sp>
        <p:nvSpPr>
          <p:cNvPr id="80" name="Rectangle 79">
            <a:extLst>
              <a:ext uri="{FF2B5EF4-FFF2-40B4-BE49-F238E27FC236}">
                <a16:creationId xmlns:a16="http://schemas.microsoft.com/office/drawing/2014/main" id="{DE83A02C-83FC-4924-BFFF-2A42C99F7F02}"/>
              </a:ext>
            </a:extLst>
          </p:cNvPr>
          <p:cNvSpPr/>
          <p:nvPr/>
        </p:nvSpPr>
        <p:spPr>
          <a:xfrm>
            <a:off x="4665457" y="931500"/>
            <a:ext cx="1124027" cy="923330"/>
          </a:xfrm>
          <a:prstGeom prst="rect">
            <a:avLst/>
          </a:prstGeom>
          <a:noFill/>
        </p:spPr>
        <p:txBody>
          <a:bodyPr wrap="none" lIns="91440" tIns="45720" rIns="91440" bIns="45720">
            <a:spAutoFit/>
          </a:bodyPr>
          <a:lstStyle/>
          <a:p>
            <a:pPr algn="ctr"/>
            <a:r>
              <a:rPr lang="fr-FR" sz="5400" u="sng" dirty="0">
                <a:ln w="0"/>
                <a:solidFill>
                  <a:schemeClr val="accent1"/>
                </a:solidFill>
                <a:effectLst>
                  <a:outerShdw blurRad="38100" dist="25400" dir="5400000" algn="ctr" rotWithShape="0">
                    <a:srgbClr val="6E747A">
                      <a:alpha val="43000"/>
                    </a:srgbClr>
                  </a:outerShdw>
                </a:effectLst>
              </a:rPr>
              <a:t>IDE</a:t>
            </a:r>
          </a:p>
        </p:txBody>
      </p:sp>
      <p:sp>
        <p:nvSpPr>
          <p:cNvPr id="37" name="ZoneTexte 36">
            <a:extLst>
              <a:ext uri="{FF2B5EF4-FFF2-40B4-BE49-F238E27FC236}">
                <a16:creationId xmlns:a16="http://schemas.microsoft.com/office/drawing/2014/main" id="{31F9ECB7-4D1E-4C2A-B0DE-E175DB8B495F}"/>
              </a:ext>
            </a:extLst>
          </p:cNvPr>
          <p:cNvSpPr txBox="1"/>
          <p:nvPr/>
        </p:nvSpPr>
        <p:spPr>
          <a:xfrm>
            <a:off x="10171783" y="2103796"/>
            <a:ext cx="6241142" cy="369332"/>
          </a:xfrm>
          <a:prstGeom prst="rect">
            <a:avLst/>
          </a:prstGeom>
          <a:noFill/>
        </p:spPr>
        <p:txBody>
          <a:bodyPr wrap="square">
            <a:spAutoFit/>
          </a:bodyPr>
          <a:lstStyle/>
          <a:p>
            <a:r>
              <a:rPr lang="fr-FR" sz="1800" b="1" dirty="0" err="1">
                <a:solidFill>
                  <a:srgbClr val="00B0F0"/>
                </a:solidFill>
              </a:rPr>
              <a:t>Selenium</a:t>
            </a:r>
            <a:r>
              <a:rPr lang="fr-FR" sz="1800" b="1" dirty="0">
                <a:solidFill>
                  <a:srgbClr val="00B0F0"/>
                </a:solidFill>
              </a:rPr>
              <a:t> IDE</a:t>
            </a:r>
          </a:p>
        </p:txBody>
      </p:sp>
      <p:pic>
        <p:nvPicPr>
          <p:cNvPr id="11" name="Image 10">
            <a:extLst>
              <a:ext uri="{FF2B5EF4-FFF2-40B4-BE49-F238E27FC236}">
                <a16:creationId xmlns:a16="http://schemas.microsoft.com/office/drawing/2014/main" id="{0FF38844-316B-47C3-B1DA-A7CC1CC84744}"/>
              </a:ext>
            </a:extLst>
          </p:cNvPr>
          <p:cNvPicPr>
            <a:picLocks noChangeAspect="1"/>
          </p:cNvPicPr>
          <p:nvPr/>
        </p:nvPicPr>
        <p:blipFill>
          <a:blip r:embed="rId11"/>
          <a:stretch>
            <a:fillRect/>
          </a:stretch>
        </p:blipFill>
        <p:spPr>
          <a:xfrm>
            <a:off x="494415" y="4025847"/>
            <a:ext cx="2140926" cy="899241"/>
          </a:xfrm>
          <a:prstGeom prst="rect">
            <a:avLst/>
          </a:prstGeom>
        </p:spPr>
      </p:pic>
      <p:pic>
        <p:nvPicPr>
          <p:cNvPr id="15" name="Image 14">
            <a:extLst>
              <a:ext uri="{FF2B5EF4-FFF2-40B4-BE49-F238E27FC236}">
                <a16:creationId xmlns:a16="http://schemas.microsoft.com/office/drawing/2014/main" id="{79E9FDFB-656F-4EF3-9082-100B8C11114A}"/>
              </a:ext>
            </a:extLst>
          </p:cNvPr>
          <p:cNvPicPr>
            <a:picLocks noChangeAspect="1"/>
          </p:cNvPicPr>
          <p:nvPr/>
        </p:nvPicPr>
        <p:blipFill>
          <a:blip r:embed="rId12"/>
          <a:stretch>
            <a:fillRect/>
          </a:stretch>
        </p:blipFill>
        <p:spPr>
          <a:xfrm>
            <a:off x="8320081" y="2529112"/>
            <a:ext cx="3471479" cy="1001575"/>
          </a:xfrm>
          <a:prstGeom prst="rect">
            <a:avLst/>
          </a:prstGeom>
        </p:spPr>
      </p:pic>
      <p:grpSp>
        <p:nvGrpSpPr>
          <p:cNvPr id="31" name="Groupe 30">
            <a:extLst>
              <a:ext uri="{FF2B5EF4-FFF2-40B4-BE49-F238E27FC236}">
                <a16:creationId xmlns:a16="http://schemas.microsoft.com/office/drawing/2014/main" id="{F60A2B25-B2A0-4606-B32C-39F8E05B3ADB}"/>
              </a:ext>
            </a:extLst>
          </p:cNvPr>
          <p:cNvGrpSpPr/>
          <p:nvPr/>
        </p:nvGrpSpPr>
        <p:grpSpPr>
          <a:xfrm>
            <a:off x="8626853" y="4114419"/>
            <a:ext cx="1666212" cy="644080"/>
            <a:chOff x="2001923" y="3503840"/>
            <a:chExt cx="1666212" cy="644080"/>
          </a:xfrm>
        </p:grpSpPr>
        <p:grpSp>
          <p:nvGrpSpPr>
            <p:cNvPr id="32" name="Groupe 31">
              <a:extLst>
                <a:ext uri="{FF2B5EF4-FFF2-40B4-BE49-F238E27FC236}">
                  <a16:creationId xmlns:a16="http://schemas.microsoft.com/office/drawing/2014/main" id="{51CF9206-1F44-4904-B110-BEDE0244434B}"/>
                </a:ext>
              </a:extLst>
            </p:cNvPr>
            <p:cNvGrpSpPr/>
            <p:nvPr/>
          </p:nvGrpSpPr>
          <p:grpSpPr>
            <a:xfrm>
              <a:off x="2244898" y="3779827"/>
              <a:ext cx="404740" cy="365469"/>
              <a:chOff x="9470240" y="1300977"/>
              <a:chExt cx="450299" cy="407648"/>
            </a:xfrm>
          </p:grpSpPr>
          <p:sp>
            <p:nvSpPr>
              <p:cNvPr id="39" name="Ellipse 38">
                <a:extLst>
                  <a:ext uri="{FF2B5EF4-FFF2-40B4-BE49-F238E27FC236}">
                    <a16:creationId xmlns:a16="http://schemas.microsoft.com/office/drawing/2014/main" id="{AB783B0F-2B0B-4A44-982B-91CC872BED8A}"/>
                  </a:ext>
                </a:extLst>
              </p:cNvPr>
              <p:cNvSpPr/>
              <p:nvPr/>
            </p:nvSpPr>
            <p:spPr>
              <a:xfrm>
                <a:off x="9480575" y="1300977"/>
                <a:ext cx="439964" cy="407648"/>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solidFill>
                    <a:srgbClr val="FF0000"/>
                  </a:solidFill>
                </a:endParaRPr>
              </a:p>
            </p:txBody>
          </p:sp>
          <p:sp>
            <p:nvSpPr>
              <p:cNvPr id="40" name="ZoneTexte 39">
                <a:extLst>
                  <a:ext uri="{FF2B5EF4-FFF2-40B4-BE49-F238E27FC236}">
                    <a16:creationId xmlns:a16="http://schemas.microsoft.com/office/drawing/2014/main" id="{815B0DB4-6D06-4E79-B003-BB125BFCC414}"/>
                  </a:ext>
                </a:extLst>
              </p:cNvPr>
              <p:cNvSpPr txBox="1"/>
              <p:nvPr/>
            </p:nvSpPr>
            <p:spPr>
              <a:xfrm>
                <a:off x="9470240" y="1335419"/>
                <a:ext cx="423321" cy="276999"/>
              </a:xfrm>
              <a:prstGeom prst="rect">
                <a:avLst/>
              </a:prstGeom>
              <a:noFill/>
            </p:spPr>
            <p:txBody>
              <a:bodyPr wrap="none" rtlCol="0">
                <a:spAutoFit/>
              </a:bodyPr>
              <a:lstStyle/>
              <a:p>
                <a:r>
                  <a:rPr lang="fr-FR" sz="1200" dirty="0">
                    <a:solidFill>
                      <a:srgbClr val="FF0000"/>
                    </a:solidFill>
                  </a:rPr>
                  <a:t>REC</a:t>
                </a:r>
              </a:p>
            </p:txBody>
          </p:sp>
        </p:grpSp>
        <p:grpSp>
          <p:nvGrpSpPr>
            <p:cNvPr id="33" name="Groupe 32">
              <a:extLst>
                <a:ext uri="{FF2B5EF4-FFF2-40B4-BE49-F238E27FC236}">
                  <a16:creationId xmlns:a16="http://schemas.microsoft.com/office/drawing/2014/main" id="{A8585292-8AB7-4C0B-B3AB-7984DD6B624C}"/>
                </a:ext>
              </a:extLst>
            </p:cNvPr>
            <p:cNvGrpSpPr/>
            <p:nvPr/>
          </p:nvGrpSpPr>
          <p:grpSpPr>
            <a:xfrm>
              <a:off x="3035441" y="3782451"/>
              <a:ext cx="395450" cy="365469"/>
              <a:chOff x="10308931" y="1311048"/>
              <a:chExt cx="439964" cy="407648"/>
            </a:xfrm>
          </p:grpSpPr>
          <p:sp>
            <p:nvSpPr>
              <p:cNvPr id="36" name="Ellipse 35">
                <a:extLst>
                  <a:ext uri="{FF2B5EF4-FFF2-40B4-BE49-F238E27FC236}">
                    <a16:creationId xmlns:a16="http://schemas.microsoft.com/office/drawing/2014/main" id="{F7360BD7-AFDE-4543-999B-064D76F6F136}"/>
                  </a:ext>
                </a:extLst>
              </p:cNvPr>
              <p:cNvSpPr/>
              <p:nvPr/>
            </p:nvSpPr>
            <p:spPr>
              <a:xfrm>
                <a:off x="10308931" y="1311048"/>
                <a:ext cx="439964" cy="407648"/>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solidFill>
                    <a:srgbClr val="FF0000"/>
                  </a:solidFill>
                </a:endParaRPr>
              </a:p>
            </p:txBody>
          </p:sp>
          <p:sp>
            <p:nvSpPr>
              <p:cNvPr id="38" name="Rectangle : coins arrondis 37">
                <a:extLst>
                  <a:ext uri="{FF2B5EF4-FFF2-40B4-BE49-F238E27FC236}">
                    <a16:creationId xmlns:a16="http://schemas.microsoft.com/office/drawing/2014/main" id="{B8856A7C-D3EF-4E23-9430-7AD5F16E265C}"/>
                  </a:ext>
                </a:extLst>
              </p:cNvPr>
              <p:cNvSpPr/>
              <p:nvPr/>
            </p:nvSpPr>
            <p:spPr>
              <a:xfrm>
                <a:off x="10415768" y="1406116"/>
                <a:ext cx="224098" cy="194067"/>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ZoneTexte 33">
              <a:extLst>
                <a:ext uri="{FF2B5EF4-FFF2-40B4-BE49-F238E27FC236}">
                  <a16:creationId xmlns:a16="http://schemas.microsoft.com/office/drawing/2014/main" id="{E9EABE9B-7E0C-4071-AF83-83DF9EE6271B}"/>
                </a:ext>
              </a:extLst>
            </p:cNvPr>
            <p:cNvSpPr txBox="1"/>
            <p:nvPr/>
          </p:nvSpPr>
          <p:spPr>
            <a:xfrm>
              <a:off x="2001923" y="3503840"/>
              <a:ext cx="899978" cy="248338"/>
            </a:xfrm>
            <a:prstGeom prst="rect">
              <a:avLst/>
            </a:prstGeom>
            <a:noFill/>
          </p:spPr>
          <p:txBody>
            <a:bodyPr wrap="square">
              <a:spAutoFit/>
            </a:bodyPr>
            <a:lstStyle/>
            <a:p>
              <a:pPr algn="ctr"/>
              <a:r>
                <a:rPr lang="fr-FR" sz="1200" dirty="0">
                  <a:ln w="0"/>
                  <a:solidFill>
                    <a:schemeClr val="tx1"/>
                  </a:solidFill>
                  <a:effectLst>
                    <a:outerShdw blurRad="38100" dist="19050" dir="2700000" algn="tl" rotWithShape="0">
                      <a:schemeClr val="dk1">
                        <a:alpha val="40000"/>
                      </a:schemeClr>
                    </a:outerShdw>
                  </a:effectLst>
                </a:rPr>
                <a:t>RECORD</a:t>
              </a:r>
            </a:p>
          </p:txBody>
        </p:sp>
        <p:sp>
          <p:nvSpPr>
            <p:cNvPr id="35" name="ZoneTexte 34">
              <a:extLst>
                <a:ext uri="{FF2B5EF4-FFF2-40B4-BE49-F238E27FC236}">
                  <a16:creationId xmlns:a16="http://schemas.microsoft.com/office/drawing/2014/main" id="{E3D9EEF4-246C-4292-9922-13A68D4DB827}"/>
                </a:ext>
              </a:extLst>
            </p:cNvPr>
            <p:cNvSpPr txBox="1"/>
            <p:nvPr/>
          </p:nvSpPr>
          <p:spPr>
            <a:xfrm>
              <a:off x="2768157" y="3506482"/>
              <a:ext cx="899978" cy="248338"/>
            </a:xfrm>
            <a:prstGeom prst="rect">
              <a:avLst/>
            </a:prstGeom>
            <a:noFill/>
          </p:spPr>
          <p:txBody>
            <a:bodyPr wrap="square">
              <a:spAutoFit/>
            </a:bodyPr>
            <a:lstStyle/>
            <a:p>
              <a:pPr algn="ctr"/>
              <a:r>
                <a:rPr lang="fr-FR" sz="1200" dirty="0">
                  <a:ln w="0"/>
                  <a:effectLst>
                    <a:outerShdw blurRad="38100" dist="19050" dir="2700000" algn="tl" rotWithShape="0">
                      <a:schemeClr val="dk1">
                        <a:alpha val="40000"/>
                      </a:schemeClr>
                    </a:outerShdw>
                  </a:effectLst>
                </a:rPr>
                <a:t>STOP</a:t>
              </a:r>
              <a:endParaRPr lang="fr-FR" sz="1200" dirty="0">
                <a:ln w="0"/>
                <a:solidFill>
                  <a:schemeClr val="tx1"/>
                </a:solidFill>
                <a:effectLst>
                  <a:outerShdw blurRad="38100" dist="19050" dir="2700000" algn="tl" rotWithShape="0">
                    <a:schemeClr val="dk1">
                      <a:alpha val="40000"/>
                    </a:schemeClr>
                  </a:outerShdw>
                </a:effectLst>
              </a:endParaRPr>
            </a:p>
          </p:txBody>
        </p:sp>
      </p:grpSp>
      <p:grpSp>
        <p:nvGrpSpPr>
          <p:cNvPr id="41" name="Groupe 40">
            <a:extLst>
              <a:ext uri="{FF2B5EF4-FFF2-40B4-BE49-F238E27FC236}">
                <a16:creationId xmlns:a16="http://schemas.microsoft.com/office/drawing/2014/main" id="{A9A1E795-588B-42F2-A1C5-BD728115BC6F}"/>
              </a:ext>
            </a:extLst>
          </p:cNvPr>
          <p:cNvGrpSpPr/>
          <p:nvPr/>
        </p:nvGrpSpPr>
        <p:grpSpPr>
          <a:xfrm>
            <a:off x="10133603" y="4185414"/>
            <a:ext cx="2430960" cy="502213"/>
            <a:chOff x="3329080" y="3844086"/>
            <a:chExt cx="2430960" cy="502213"/>
          </a:xfrm>
        </p:grpSpPr>
        <p:sp>
          <p:nvSpPr>
            <p:cNvPr id="42" name="ZoneTexte 41">
              <a:extLst>
                <a:ext uri="{FF2B5EF4-FFF2-40B4-BE49-F238E27FC236}">
                  <a16:creationId xmlns:a16="http://schemas.microsoft.com/office/drawing/2014/main" id="{BE698B68-A181-4ACA-A6C9-2532E1928353}"/>
                </a:ext>
              </a:extLst>
            </p:cNvPr>
            <p:cNvSpPr txBox="1"/>
            <p:nvPr/>
          </p:nvSpPr>
          <p:spPr>
            <a:xfrm>
              <a:off x="3329080" y="4097961"/>
              <a:ext cx="2430960" cy="248338"/>
            </a:xfrm>
            <a:prstGeom prst="rect">
              <a:avLst/>
            </a:prstGeom>
            <a:noFill/>
          </p:spPr>
          <p:txBody>
            <a:bodyPr wrap="square">
              <a:spAutoFit/>
            </a:bodyPr>
            <a:lstStyle/>
            <a:p>
              <a:pPr algn="ctr"/>
              <a:r>
                <a:rPr lang="fr-FR" sz="1200" dirty="0">
                  <a:ln w="0"/>
                  <a:effectLst>
                    <a:outerShdw blurRad="38100" dist="19050" dir="2700000" algn="tl" rotWithShape="0">
                      <a:schemeClr val="dk1">
                        <a:alpha val="40000"/>
                      </a:schemeClr>
                    </a:outerShdw>
                  </a:effectLst>
                </a:rPr>
                <a:t>PAUSE</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4CAACE78-0BFC-47CF-8954-191CE46B6D17}"/>
                </a:ext>
              </a:extLst>
            </p:cNvPr>
            <p:cNvSpPr/>
            <p:nvPr/>
          </p:nvSpPr>
          <p:spPr>
            <a:xfrm>
              <a:off x="4503467" y="3862712"/>
              <a:ext cx="41093" cy="169137"/>
            </a:xfrm>
            <a:prstGeom prst="rect">
              <a:avLst/>
            </a:prstGeom>
            <a:solidFill>
              <a:schemeClr val="bg1"/>
            </a:solid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riangle isocèle 43">
              <a:extLst>
                <a:ext uri="{FF2B5EF4-FFF2-40B4-BE49-F238E27FC236}">
                  <a16:creationId xmlns:a16="http://schemas.microsoft.com/office/drawing/2014/main" id="{CDF443EA-239D-44C3-BEED-5CF2330831A5}"/>
                </a:ext>
              </a:extLst>
            </p:cNvPr>
            <p:cNvSpPr/>
            <p:nvPr/>
          </p:nvSpPr>
          <p:spPr>
            <a:xfrm rot="5400000">
              <a:off x="3899479" y="3857968"/>
              <a:ext cx="193051" cy="165288"/>
            </a:xfrm>
            <a:prstGeom prst="triangle">
              <a:avLst/>
            </a:prstGeom>
            <a:solidFill>
              <a:schemeClr val="bg1"/>
            </a:solid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B77DCA12-D9AA-4BEE-AA71-C21969C2B150}"/>
                </a:ext>
              </a:extLst>
            </p:cNvPr>
            <p:cNvSpPr txBox="1"/>
            <p:nvPr/>
          </p:nvSpPr>
          <p:spPr>
            <a:xfrm>
              <a:off x="3668135" y="4095131"/>
              <a:ext cx="592844" cy="248338"/>
            </a:xfrm>
            <a:prstGeom prst="rect">
              <a:avLst/>
            </a:prstGeom>
            <a:noFill/>
          </p:spPr>
          <p:txBody>
            <a:bodyPr wrap="square">
              <a:spAutoFit/>
            </a:bodyPr>
            <a:lstStyle/>
            <a:p>
              <a:pPr algn="ctr"/>
              <a:r>
                <a:rPr lang="fr-FR" sz="1200" dirty="0">
                  <a:ln w="0"/>
                  <a:effectLst>
                    <a:outerShdw blurRad="38100" dist="19050" dir="2700000" algn="tl" rotWithShape="0">
                      <a:schemeClr val="dk1">
                        <a:alpha val="40000"/>
                      </a:schemeClr>
                    </a:outerShdw>
                  </a:effectLst>
                </a:rPr>
                <a:t>RUN</a:t>
              </a:r>
              <a:endParaRPr lang="fr-FR" sz="120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431C1551-F501-44A2-91DF-2DE709B5E058}"/>
                </a:ext>
              </a:extLst>
            </p:cNvPr>
            <p:cNvSpPr/>
            <p:nvPr/>
          </p:nvSpPr>
          <p:spPr>
            <a:xfrm>
              <a:off x="4597642" y="3862712"/>
              <a:ext cx="41093" cy="169137"/>
            </a:xfrm>
            <a:prstGeom prst="rect">
              <a:avLst/>
            </a:prstGeom>
            <a:solidFill>
              <a:schemeClr val="bg1"/>
            </a:solid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461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Comment démarrer avec </a:t>
            </a:r>
            <a:r>
              <a:rPr lang="fr-FR" sz="2400" dirty="0" err="1"/>
              <a:t>Selenium</a:t>
            </a:r>
            <a:r>
              <a:rPr lang="fr-FR" sz="2400" dirty="0"/>
              <a:t> IDE ?</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pic>
        <p:nvPicPr>
          <p:cNvPr id="2" name="Image 1">
            <a:extLst>
              <a:ext uri="{FF2B5EF4-FFF2-40B4-BE49-F238E27FC236}">
                <a16:creationId xmlns:a16="http://schemas.microsoft.com/office/drawing/2014/main" id="{20E04B97-243B-4682-9228-AC2CB3322295}"/>
              </a:ext>
            </a:extLst>
          </p:cNvPr>
          <p:cNvPicPr>
            <a:picLocks noChangeAspect="1"/>
          </p:cNvPicPr>
          <p:nvPr/>
        </p:nvPicPr>
        <p:blipFill>
          <a:blip r:embed="rId4"/>
          <a:stretch>
            <a:fillRect/>
          </a:stretch>
        </p:blipFill>
        <p:spPr>
          <a:xfrm>
            <a:off x="4953965" y="4326592"/>
            <a:ext cx="1847135" cy="1724025"/>
          </a:xfrm>
          <a:prstGeom prst="rect">
            <a:avLst/>
          </a:prstGeom>
        </p:spPr>
      </p:pic>
      <p:sp>
        <p:nvSpPr>
          <p:cNvPr id="3" name="Espace réservé du numéro de diapositive 2">
            <a:extLst>
              <a:ext uri="{FF2B5EF4-FFF2-40B4-BE49-F238E27FC236}">
                <a16:creationId xmlns:a16="http://schemas.microsoft.com/office/drawing/2014/main" id="{9971475F-C61E-443C-B1D8-3BC2D91C09B6}"/>
              </a:ext>
            </a:extLst>
          </p:cNvPr>
          <p:cNvSpPr>
            <a:spLocks noGrp="1"/>
          </p:cNvSpPr>
          <p:nvPr>
            <p:ph type="sldNum" sz="quarter" idx="12"/>
          </p:nvPr>
        </p:nvSpPr>
        <p:spPr/>
        <p:txBody>
          <a:bodyPr/>
          <a:lstStyle/>
          <a:p>
            <a:fld id="{9AFCA8D8-8241-BE4B-9165-0EE2A5D02B3D}" type="slidenum">
              <a:rPr lang="fr-FR" smtClean="0"/>
              <a:pPr/>
              <a:t>14</a:t>
            </a:fld>
            <a:endParaRPr lang="fr-FR"/>
          </a:p>
        </p:txBody>
      </p:sp>
    </p:spTree>
    <p:extLst>
      <p:ext uri="{BB962C8B-B14F-4D97-AF65-F5344CB8AC3E}">
        <p14:creationId xmlns:p14="http://schemas.microsoft.com/office/powerpoint/2010/main" val="152021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a:t>Téléchargement des extensions Selenium IDE</a:t>
            </a:r>
            <a:endParaRPr lang="fr-FR" dirty="0"/>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Chrome</a:t>
            </a:r>
          </a:p>
          <a:p>
            <a:pPr lvl="1"/>
            <a:r>
              <a:rPr lang="fr-FR" sz="1400" dirty="0">
                <a:solidFill>
                  <a:schemeClr val="tx1"/>
                </a:solidFill>
              </a:rPr>
              <a:t>Télécharger </a:t>
            </a:r>
            <a:r>
              <a:rPr lang="fr-FR" sz="1400" dirty="0" err="1">
                <a:solidFill>
                  <a:schemeClr val="tx1"/>
                </a:solidFill>
              </a:rPr>
              <a:t>Selenium</a:t>
            </a:r>
            <a:r>
              <a:rPr lang="fr-FR" sz="1400" dirty="0">
                <a:solidFill>
                  <a:schemeClr val="tx1"/>
                </a:solidFill>
              </a:rPr>
              <a:t> IDE depuis</a:t>
            </a:r>
          </a:p>
          <a:p>
            <a:pPr lvl="2"/>
            <a:r>
              <a:rPr lang="fr-FR" sz="1200" dirty="0">
                <a:hlinkClick r:id="rId3"/>
              </a:rPr>
              <a:t>https://www.selenium.dev/downloads/</a:t>
            </a:r>
            <a:r>
              <a:rPr lang="fr-FR" sz="1200" dirty="0"/>
              <a:t> (Partie </a:t>
            </a:r>
            <a:r>
              <a:rPr lang="fr-FR" sz="1200" dirty="0" err="1"/>
              <a:t>Selenium</a:t>
            </a:r>
            <a:r>
              <a:rPr lang="fr-FR" sz="1200" dirty="0"/>
              <a:t> IDE)</a:t>
            </a:r>
          </a:p>
          <a:p>
            <a:pPr lvl="2"/>
            <a:r>
              <a:rPr lang="fr-FR" sz="1200" dirty="0" err="1">
                <a:hlinkClick r:id="rId4"/>
              </a:rPr>
              <a:t>Selenium</a:t>
            </a:r>
            <a:r>
              <a:rPr lang="fr-FR" sz="1200" dirty="0">
                <a:hlinkClick r:id="rId4"/>
              </a:rPr>
              <a:t> IDE - Chrome Web Store (google.com)</a:t>
            </a:r>
            <a:endParaRPr lang="fr-FR" sz="1200" dirty="0"/>
          </a:p>
          <a:p>
            <a:pPr lvl="3"/>
            <a:r>
              <a:rPr lang="fr-FR" sz="1200" dirty="0">
                <a:hlinkClick r:id="rId5"/>
              </a:rPr>
              <a:t>https://chrome.google.com/webstore/detail/selenium-ide/mooikfkahbdckldjjndioackbalphokd?hl=fr-fr</a:t>
            </a:r>
            <a:endParaRPr lang="fr-FR" sz="1200" dirty="0"/>
          </a:p>
          <a:p>
            <a:pPr marL="580582" lvl="2" indent="0">
              <a:buNone/>
            </a:pPr>
            <a:endParaRPr lang="fr-FR" sz="1200" dirty="0"/>
          </a:p>
          <a:p>
            <a:pPr lvl="1"/>
            <a:endParaRPr lang="fr-FR" sz="1400" dirty="0"/>
          </a:p>
          <a:p>
            <a:r>
              <a:rPr lang="fr-FR" sz="1600" b="1" dirty="0">
                <a:solidFill>
                  <a:srgbClr val="00B0F0"/>
                </a:solidFill>
              </a:rPr>
              <a:t>Firefox</a:t>
            </a:r>
          </a:p>
          <a:p>
            <a:pPr lvl="1"/>
            <a:r>
              <a:rPr lang="fr-FR" sz="1400" dirty="0">
                <a:solidFill>
                  <a:schemeClr val="tx1"/>
                </a:solidFill>
              </a:rPr>
              <a:t>Extension </a:t>
            </a:r>
            <a:r>
              <a:rPr lang="fr-FR" sz="1400" dirty="0" err="1">
                <a:solidFill>
                  <a:schemeClr val="tx1"/>
                </a:solidFill>
              </a:rPr>
              <a:t>Selenium</a:t>
            </a:r>
            <a:r>
              <a:rPr lang="fr-FR" sz="1400" dirty="0">
                <a:solidFill>
                  <a:schemeClr val="tx1"/>
                </a:solidFill>
              </a:rPr>
              <a:t> IDE pour Mozilla Firefox</a:t>
            </a:r>
          </a:p>
          <a:p>
            <a:pPr lvl="2"/>
            <a:r>
              <a:rPr lang="fr-FR" sz="1200" dirty="0">
                <a:hlinkClick r:id="rId3"/>
              </a:rPr>
              <a:t>https://www.selenium.dev/downloads/</a:t>
            </a:r>
            <a:r>
              <a:rPr lang="fr-FR" sz="1200" dirty="0"/>
              <a:t> ou</a:t>
            </a:r>
          </a:p>
          <a:p>
            <a:pPr lvl="2"/>
            <a:r>
              <a:rPr lang="en-US" sz="1200" dirty="0">
                <a:hlinkClick r:id="rId6"/>
              </a:rPr>
              <a:t>https://addons.mozilla.org/en-US/firefox/addon/selenium-ide/</a:t>
            </a:r>
            <a:r>
              <a:rPr lang="en-US" sz="1200" dirty="0"/>
              <a:t> </a:t>
            </a:r>
            <a:r>
              <a:rPr lang="en-US" sz="1200" dirty="0" err="1"/>
              <a:t>ou</a:t>
            </a:r>
            <a:endParaRPr lang="en-US" sz="1200" dirty="0"/>
          </a:p>
          <a:p>
            <a:pPr lvl="2"/>
            <a:r>
              <a:rPr lang="en-US" sz="1200" dirty="0">
                <a:hlinkClick r:id="rId7"/>
              </a:rPr>
              <a:t>https://addons.mozilla.org/fr/firefox/addon/selenium-ide/</a:t>
            </a:r>
            <a:endParaRPr lang="en-US" sz="1200" dirty="0"/>
          </a:p>
          <a:p>
            <a:pPr marL="290291" lvl="1" indent="0">
              <a:buNone/>
            </a:pPr>
            <a:endParaRPr lang="fr-FR" sz="1400" b="1" dirty="0">
              <a:solidFill>
                <a:srgbClr val="00B0F0"/>
              </a:solidFill>
            </a:endParaRPr>
          </a:p>
          <a:p>
            <a:r>
              <a:rPr lang="fr-FR" sz="1600" b="1" dirty="0">
                <a:solidFill>
                  <a:srgbClr val="00B0F0"/>
                </a:solidFill>
              </a:rPr>
              <a:t>Edge </a:t>
            </a:r>
            <a:r>
              <a:rPr lang="fr-FR" sz="1600" b="1" dirty="0" err="1">
                <a:solidFill>
                  <a:srgbClr val="00B0F0"/>
                </a:solidFill>
              </a:rPr>
              <a:t>Chromium</a:t>
            </a:r>
            <a:endParaRPr lang="fr-FR" sz="1600" dirty="0">
              <a:solidFill>
                <a:schemeClr val="tx1"/>
              </a:solidFill>
            </a:endParaRPr>
          </a:p>
          <a:p>
            <a:pPr lvl="1"/>
            <a:r>
              <a:rPr lang="fr-FR" sz="1400" dirty="0"/>
              <a:t>Télécharger </a:t>
            </a:r>
            <a:r>
              <a:rPr lang="fr-FR" sz="1400" dirty="0" err="1"/>
              <a:t>Selenium</a:t>
            </a:r>
            <a:r>
              <a:rPr lang="fr-FR" sz="1400" dirty="0"/>
              <a:t> IDE pour Edge </a:t>
            </a:r>
            <a:r>
              <a:rPr lang="fr-FR" sz="1400" i="1" dirty="0"/>
              <a:t>(</a:t>
            </a:r>
            <a:r>
              <a:rPr lang="fr-FR" sz="1400" i="1" dirty="0">
                <a:solidFill>
                  <a:schemeClr val="tx1"/>
                </a:solidFill>
              </a:rPr>
              <a:t>Non officiel)</a:t>
            </a:r>
            <a:endParaRPr lang="fr-FR" sz="1400" i="1" dirty="0"/>
          </a:p>
          <a:p>
            <a:pPr lvl="2"/>
            <a:r>
              <a:rPr lang="fr-FR" sz="1200" dirty="0">
                <a:solidFill>
                  <a:schemeClr val="accent1"/>
                </a:solidFill>
                <a:hlinkClick r:id="rId8">
                  <a:extLst>
                    <a:ext uri="{A12FA001-AC4F-418D-AE19-62706E023703}">
                      <ahyp:hlinkClr xmlns:ahyp="http://schemas.microsoft.com/office/drawing/2018/hyperlinkcolor" val="tx"/>
                    </a:ext>
                  </a:extLst>
                </a:hlinkClick>
              </a:rPr>
              <a:t>https://microsoftedge.microsoft.com/addons/detail/selenium-ide/ajdpfmkffanmkhejnopjppegokpogffp</a:t>
            </a:r>
            <a:endParaRPr lang="fr-FR" sz="1200" dirty="0">
              <a:solidFill>
                <a:schemeClr val="accent1"/>
              </a:solidFill>
            </a:endParaRPr>
          </a:p>
          <a:p>
            <a:endParaRPr lang="fr-FR" sz="1600" b="1" dirty="0">
              <a:solidFill>
                <a:srgbClr val="00B0F0"/>
              </a:solidFill>
            </a:endParaRPr>
          </a:p>
          <a:p>
            <a:pPr marL="580582" lvl="2" indent="0">
              <a:buNone/>
            </a:pPr>
            <a:endParaRPr lang="fr-FR" sz="1400" dirty="0"/>
          </a:p>
          <a:p>
            <a:pPr marL="580582" lvl="2" indent="0">
              <a:buNone/>
            </a:pPr>
            <a:r>
              <a:rPr lang="fr-FR" sz="1400" dirty="0"/>
              <a:t>Puis lancez votre Navigateur Web. Une nouvelle icône apparait : </a:t>
            </a:r>
          </a:p>
          <a:p>
            <a:pPr lvl="1"/>
            <a:endParaRPr lang="fr-FR" sz="1400" dirty="0"/>
          </a:p>
          <a:p>
            <a:pPr lvl="1"/>
            <a:endParaRPr lang="fr-FR" sz="1400" dirty="0"/>
          </a:p>
          <a:p>
            <a:pPr lvl="1"/>
            <a:endParaRPr lang="fr-FR" sz="1400" dirty="0"/>
          </a:p>
          <a:p>
            <a:endParaRPr lang="fr-FR" sz="1600" dirty="0"/>
          </a:p>
        </p:txBody>
      </p:sp>
      <p:pic>
        <p:nvPicPr>
          <p:cNvPr id="6" name="Image 5">
            <a:extLst>
              <a:ext uri="{FF2B5EF4-FFF2-40B4-BE49-F238E27FC236}">
                <a16:creationId xmlns:a16="http://schemas.microsoft.com/office/drawing/2014/main" id="{5EE4B319-96AB-47A6-A540-4645C21AB3F3}"/>
              </a:ext>
            </a:extLst>
          </p:cNvPr>
          <p:cNvPicPr>
            <a:picLocks noChangeAspect="1"/>
          </p:cNvPicPr>
          <p:nvPr/>
        </p:nvPicPr>
        <p:blipFill>
          <a:blip r:embed="rId9"/>
          <a:stretch>
            <a:fillRect/>
          </a:stretch>
        </p:blipFill>
        <p:spPr>
          <a:xfrm>
            <a:off x="5437274" y="901700"/>
            <a:ext cx="658726" cy="661987"/>
          </a:xfrm>
          <a:prstGeom prst="rect">
            <a:avLst/>
          </a:prstGeom>
        </p:spPr>
      </p:pic>
      <p:pic>
        <p:nvPicPr>
          <p:cNvPr id="8" name="Image 7">
            <a:extLst>
              <a:ext uri="{FF2B5EF4-FFF2-40B4-BE49-F238E27FC236}">
                <a16:creationId xmlns:a16="http://schemas.microsoft.com/office/drawing/2014/main" id="{EE429A96-AF2A-4496-990F-0BD43A6B4251}"/>
              </a:ext>
            </a:extLst>
          </p:cNvPr>
          <p:cNvPicPr>
            <a:picLocks noChangeAspect="1"/>
          </p:cNvPicPr>
          <p:nvPr/>
        </p:nvPicPr>
        <p:blipFill>
          <a:blip r:embed="rId10"/>
          <a:stretch>
            <a:fillRect/>
          </a:stretch>
        </p:blipFill>
        <p:spPr>
          <a:xfrm>
            <a:off x="6058188" y="2570366"/>
            <a:ext cx="632533" cy="639762"/>
          </a:xfrm>
          <a:prstGeom prst="rect">
            <a:avLst/>
          </a:prstGeom>
        </p:spPr>
      </p:pic>
      <p:pic>
        <p:nvPicPr>
          <p:cNvPr id="10" name="Image 9">
            <a:extLst>
              <a:ext uri="{FF2B5EF4-FFF2-40B4-BE49-F238E27FC236}">
                <a16:creationId xmlns:a16="http://schemas.microsoft.com/office/drawing/2014/main" id="{76487EA6-54E1-4BD4-9D52-855D26C589B3}"/>
              </a:ext>
            </a:extLst>
          </p:cNvPr>
          <p:cNvPicPr>
            <a:picLocks noChangeAspect="1"/>
          </p:cNvPicPr>
          <p:nvPr/>
        </p:nvPicPr>
        <p:blipFill>
          <a:blip r:embed="rId11"/>
          <a:stretch>
            <a:fillRect/>
          </a:stretch>
        </p:blipFill>
        <p:spPr>
          <a:xfrm>
            <a:off x="4885622" y="4250875"/>
            <a:ext cx="257588" cy="269073"/>
          </a:xfrm>
          <a:prstGeom prst="rect">
            <a:avLst/>
          </a:prstGeom>
        </p:spPr>
      </p:pic>
      <p:pic>
        <p:nvPicPr>
          <p:cNvPr id="11" name="Image 10">
            <a:extLst>
              <a:ext uri="{FF2B5EF4-FFF2-40B4-BE49-F238E27FC236}">
                <a16:creationId xmlns:a16="http://schemas.microsoft.com/office/drawing/2014/main" id="{291DE4A6-FCF2-493C-84A2-D1AC03268532}"/>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4415" y="5744697"/>
            <a:ext cx="9435311" cy="727089"/>
          </a:xfrm>
          <a:prstGeom prst="rect">
            <a:avLst/>
          </a:prstGeom>
          <a:noFill/>
          <a:ln>
            <a:noFill/>
          </a:ln>
        </p:spPr>
      </p:pic>
      <p:pic>
        <p:nvPicPr>
          <p:cNvPr id="21" name="Image 20">
            <a:extLst>
              <a:ext uri="{FF2B5EF4-FFF2-40B4-BE49-F238E27FC236}">
                <a16:creationId xmlns:a16="http://schemas.microsoft.com/office/drawing/2014/main" id="{DF402D48-3979-405A-9ABC-709D7C558594}"/>
              </a:ext>
            </a:extLst>
          </p:cNvPr>
          <p:cNvPicPr>
            <a:picLocks noChangeAspect="1"/>
          </p:cNvPicPr>
          <p:nvPr/>
        </p:nvPicPr>
        <p:blipFill>
          <a:blip r:embed="rId13"/>
          <a:stretch>
            <a:fillRect/>
          </a:stretch>
        </p:blipFill>
        <p:spPr>
          <a:xfrm>
            <a:off x="6096000" y="4916598"/>
            <a:ext cx="708156" cy="727090"/>
          </a:xfrm>
          <a:prstGeom prst="rect">
            <a:avLst/>
          </a:prstGeom>
        </p:spPr>
      </p:pic>
      <p:sp>
        <p:nvSpPr>
          <p:cNvPr id="22" name="Espace réservé du numéro de diapositive 21">
            <a:extLst>
              <a:ext uri="{FF2B5EF4-FFF2-40B4-BE49-F238E27FC236}">
                <a16:creationId xmlns:a16="http://schemas.microsoft.com/office/drawing/2014/main" id="{FB3E014B-1822-4757-B9B2-E57FE04D2AEB}"/>
              </a:ext>
            </a:extLst>
          </p:cNvPr>
          <p:cNvSpPr>
            <a:spLocks noGrp="1"/>
          </p:cNvSpPr>
          <p:nvPr>
            <p:ph type="sldNum" sz="quarter" idx="12"/>
          </p:nvPr>
        </p:nvSpPr>
        <p:spPr/>
        <p:txBody>
          <a:bodyPr/>
          <a:lstStyle/>
          <a:p>
            <a:fld id="{9AFCA8D8-8241-BE4B-9165-0EE2A5D02B3D}" type="slidenum">
              <a:rPr lang="fr-FR" smtClean="0"/>
              <a:pPr/>
              <a:t>15</a:t>
            </a:fld>
            <a:endParaRPr lang="fr-FR"/>
          </a:p>
        </p:txBody>
      </p:sp>
    </p:spTree>
    <p:extLst>
      <p:ext uri="{BB962C8B-B14F-4D97-AF65-F5344CB8AC3E}">
        <p14:creationId xmlns:p14="http://schemas.microsoft.com/office/powerpoint/2010/main" val="121658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Démarrer simplement</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5906385" cy="5570086"/>
          </a:xfrm>
        </p:spPr>
        <p:txBody>
          <a:bodyPr>
            <a:normAutofit/>
          </a:bodyPr>
          <a:lstStyle/>
          <a:p>
            <a:pPr marL="342900" indent="-342900">
              <a:buFont typeface="+mj-lt"/>
              <a:buAutoNum type="arabicPeriod"/>
            </a:pPr>
            <a:r>
              <a:rPr lang="fr-FR" sz="1600" dirty="0">
                <a:solidFill>
                  <a:srgbClr val="00B0F0"/>
                </a:solidFill>
              </a:rPr>
              <a:t>Lancez votre navigateur. Positionnez-le sur la page Web à tester.</a:t>
            </a:r>
          </a:p>
          <a:p>
            <a:pPr marL="342900" indent="-342900">
              <a:buFont typeface="+mj-lt"/>
              <a:buAutoNum type="arabicPeriod"/>
            </a:pPr>
            <a:r>
              <a:rPr lang="fr-FR" sz="1600" dirty="0">
                <a:solidFill>
                  <a:srgbClr val="00B0F0"/>
                </a:solidFill>
              </a:rPr>
              <a:t>Cliquez sur l’icône </a:t>
            </a:r>
            <a:r>
              <a:rPr lang="fr-FR" sz="1600" dirty="0" err="1">
                <a:solidFill>
                  <a:srgbClr val="00B0F0"/>
                </a:solidFill>
              </a:rPr>
              <a:t>Selenium</a:t>
            </a:r>
            <a:r>
              <a:rPr lang="fr-FR" sz="1600" dirty="0">
                <a:solidFill>
                  <a:srgbClr val="00B0F0"/>
                </a:solidFill>
              </a:rPr>
              <a:t> IDE</a:t>
            </a:r>
          </a:p>
          <a:p>
            <a:pPr marL="342900" indent="-342900">
              <a:buFont typeface="+mj-lt"/>
              <a:buAutoNum type="arabicPeriod"/>
            </a:pPr>
            <a:r>
              <a:rPr lang="fr-FR" sz="1600" dirty="0">
                <a:solidFill>
                  <a:srgbClr val="00B0F0"/>
                </a:solidFill>
              </a:rPr>
              <a:t>Sélénium IDE s’ouvre et demande ‘</a:t>
            </a:r>
            <a:r>
              <a:rPr lang="fr-FR" sz="1600" dirty="0" err="1">
                <a:solidFill>
                  <a:srgbClr val="00B0F0"/>
                </a:solidFill>
              </a:rPr>
              <a:t>What</a:t>
            </a:r>
            <a:r>
              <a:rPr lang="fr-FR" sz="1600" dirty="0">
                <a:solidFill>
                  <a:srgbClr val="00B0F0"/>
                </a:solidFill>
              </a:rPr>
              <a:t> </a:t>
            </a:r>
            <a:r>
              <a:rPr lang="fr-FR" sz="1600" dirty="0" err="1">
                <a:solidFill>
                  <a:srgbClr val="00B0F0"/>
                </a:solidFill>
              </a:rPr>
              <a:t>would</a:t>
            </a:r>
            <a:r>
              <a:rPr lang="fr-FR" sz="1600" dirty="0">
                <a:solidFill>
                  <a:srgbClr val="00B0F0"/>
                </a:solidFill>
              </a:rPr>
              <a:t> </a:t>
            </a:r>
            <a:r>
              <a:rPr lang="fr-FR" sz="1600" dirty="0" err="1">
                <a:solidFill>
                  <a:srgbClr val="00B0F0"/>
                </a:solidFill>
              </a:rPr>
              <a:t>you</a:t>
            </a:r>
            <a:r>
              <a:rPr lang="fr-FR" sz="1600" dirty="0">
                <a:solidFill>
                  <a:srgbClr val="00B0F0"/>
                </a:solidFill>
              </a:rPr>
              <a:t> like to do’ ? Choisissez ‘</a:t>
            </a:r>
            <a:r>
              <a:rPr lang="fr-FR" sz="1600" dirty="0" err="1">
                <a:solidFill>
                  <a:srgbClr val="00B0F0"/>
                </a:solidFill>
              </a:rPr>
              <a:t>Create</a:t>
            </a:r>
            <a:r>
              <a:rPr lang="fr-FR" sz="1600" dirty="0">
                <a:solidFill>
                  <a:srgbClr val="00B0F0"/>
                </a:solidFill>
              </a:rPr>
              <a:t> a new </a:t>
            </a:r>
            <a:r>
              <a:rPr lang="fr-FR" sz="1600" dirty="0" err="1">
                <a:solidFill>
                  <a:srgbClr val="00B0F0"/>
                </a:solidFill>
              </a:rPr>
              <a:t>project</a:t>
            </a:r>
            <a:r>
              <a:rPr lang="fr-FR" sz="1600" dirty="0">
                <a:solidFill>
                  <a:srgbClr val="00B0F0"/>
                </a:solidFill>
              </a:rPr>
              <a:t>’.</a:t>
            </a:r>
            <a:endParaRPr lang="fr-FR" dirty="0">
              <a:solidFill>
                <a:srgbClr val="00B0F0"/>
              </a:solidFill>
            </a:endParaRPr>
          </a:p>
          <a:p>
            <a:pPr marL="342900" indent="-342900">
              <a:buFont typeface="+mj-lt"/>
              <a:buAutoNum type="arabicPeriod"/>
            </a:pPr>
            <a:r>
              <a:rPr lang="fr-FR" sz="1600" dirty="0">
                <a:solidFill>
                  <a:srgbClr val="00B0F0"/>
                </a:solidFill>
              </a:rPr>
              <a:t>Entrez le nom du projet de test automatisés.</a:t>
            </a:r>
          </a:p>
          <a:p>
            <a:pPr marL="342900" indent="-342900">
              <a:buFont typeface="+mj-lt"/>
              <a:buAutoNum type="arabicPeriod"/>
            </a:pPr>
            <a:r>
              <a:rPr lang="fr-FR" sz="1600" dirty="0">
                <a:solidFill>
                  <a:srgbClr val="00B0F0"/>
                </a:solidFill>
              </a:rPr>
              <a:t>Cliquez sur REC en haut à droite pour démarrer l’enregistrement du scénario de test, qui sera ensuite rejoué automatiquement</a:t>
            </a:r>
            <a:endParaRPr lang="fr-FR" sz="1600" b="1" dirty="0">
              <a:solidFill>
                <a:srgbClr val="00B0F0"/>
              </a:solidFill>
            </a:endParaRPr>
          </a:p>
          <a:p>
            <a:pPr marL="342900" indent="-342900">
              <a:buFont typeface="+mj-lt"/>
              <a:buAutoNum type="arabicPeriod"/>
            </a:pPr>
            <a:r>
              <a:rPr lang="fr-FR" sz="1600" dirty="0">
                <a:solidFill>
                  <a:srgbClr val="00B0F0"/>
                </a:solidFill>
              </a:rPr>
              <a:t>Précisez l’URL principale à tester, puis ‘Start </a:t>
            </a:r>
            <a:r>
              <a:rPr lang="fr-FR" sz="1600" dirty="0" err="1">
                <a:solidFill>
                  <a:srgbClr val="00B0F0"/>
                </a:solidFill>
              </a:rPr>
              <a:t>recording</a:t>
            </a:r>
            <a:r>
              <a:rPr lang="fr-FR" sz="1600" dirty="0">
                <a:solidFill>
                  <a:srgbClr val="00B0F0"/>
                </a:solidFill>
              </a:rPr>
              <a:t>’.</a:t>
            </a:r>
          </a:p>
          <a:p>
            <a:pPr marL="342900" indent="-342900">
              <a:buFont typeface="+mj-lt"/>
              <a:buAutoNum type="arabicPeriod"/>
            </a:pPr>
            <a:r>
              <a:rPr lang="fr-FR" sz="1600" dirty="0">
                <a:solidFill>
                  <a:srgbClr val="00B0F0"/>
                </a:solidFill>
              </a:rPr>
              <a:t>Le navigateur Web s’ouvre sur la bonne page : vous pouvez commencer à enregistrer vos manipulations.</a:t>
            </a:r>
          </a:p>
          <a:p>
            <a:pPr marL="0" indent="0">
              <a:buNone/>
            </a:pPr>
            <a:endParaRPr lang="fr-FR" sz="1600" dirty="0">
              <a:solidFill>
                <a:srgbClr val="00B0F0"/>
              </a:solidFill>
            </a:endParaRPr>
          </a:p>
          <a:p>
            <a:pPr marL="342900" indent="-342900">
              <a:buFont typeface="+mj-lt"/>
              <a:buAutoNum type="arabicPeriod"/>
            </a:pPr>
            <a:endParaRPr lang="fr-FR" dirty="0">
              <a:solidFill>
                <a:srgbClr val="00B0F0"/>
              </a:solidFill>
            </a:endParaRPr>
          </a:p>
          <a:p>
            <a:pPr marL="342900" indent="-342900">
              <a:buFont typeface="+mj-lt"/>
              <a:buAutoNum type="arabicPeriod"/>
            </a:pPr>
            <a:endParaRPr lang="fr-FR" sz="1400" dirty="0">
              <a:solidFill>
                <a:srgbClr val="00B0F0"/>
              </a:solidFill>
            </a:endParaRPr>
          </a:p>
          <a:p>
            <a:pPr marL="342900" indent="-342900">
              <a:buFont typeface="+mj-lt"/>
              <a:buAutoNum type="arabicPeriod"/>
            </a:pPr>
            <a:endParaRPr lang="fr-FR" dirty="0">
              <a:solidFill>
                <a:srgbClr val="00B0F0"/>
              </a:solidFill>
            </a:endParaRPr>
          </a:p>
          <a:p>
            <a:pPr marL="342900" indent="-342900">
              <a:buFont typeface="+mj-lt"/>
              <a:buAutoNum type="arabicPeriod"/>
            </a:pPr>
            <a:endParaRPr lang="fr-FR" sz="1400" dirty="0">
              <a:solidFill>
                <a:srgbClr val="00B0F0"/>
              </a:solidFill>
            </a:endParaRPr>
          </a:p>
          <a:p>
            <a:pPr marL="0" indent="0">
              <a:buNone/>
            </a:pPr>
            <a:r>
              <a:rPr lang="fr-FR" dirty="0">
                <a:solidFill>
                  <a:srgbClr val="00B0F0"/>
                </a:solidFill>
              </a:rPr>
              <a:t>Exemple ici :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https://shiva.viseo.net/login</a:t>
            </a:r>
            <a:endParaRPr lang="fr-FR" dirty="0">
              <a:solidFill>
                <a:srgbClr val="00B0F0"/>
              </a:solidFill>
            </a:endParaRPr>
          </a:p>
          <a:p>
            <a:pPr marL="342900" indent="-342900">
              <a:buFont typeface="+mj-lt"/>
              <a:buAutoNum type="arabicPeriod"/>
            </a:pPr>
            <a:endParaRPr lang="fr-FR" sz="1400" dirty="0">
              <a:solidFill>
                <a:srgbClr val="00B0F0"/>
              </a:solidFill>
            </a:endParaRPr>
          </a:p>
          <a:p>
            <a:pPr marL="342900" indent="-342900">
              <a:buFont typeface="+mj-lt"/>
              <a:buAutoNum type="arabicPeriod"/>
            </a:pPr>
            <a:endParaRPr lang="fr-FR" sz="1400"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6" name="Image 5">
            <a:extLst>
              <a:ext uri="{FF2B5EF4-FFF2-40B4-BE49-F238E27FC236}">
                <a16:creationId xmlns:a16="http://schemas.microsoft.com/office/drawing/2014/main" id="{FE5F2352-D76D-41A1-B6D3-F04ADE5A05EE}"/>
              </a:ext>
            </a:extLst>
          </p:cNvPr>
          <p:cNvPicPr>
            <a:picLocks noChangeAspect="1"/>
          </p:cNvPicPr>
          <p:nvPr/>
        </p:nvPicPr>
        <p:blipFill>
          <a:blip r:embed="rId3"/>
          <a:stretch>
            <a:fillRect/>
          </a:stretch>
        </p:blipFill>
        <p:spPr>
          <a:xfrm>
            <a:off x="3695700" y="994628"/>
            <a:ext cx="378244" cy="388357"/>
          </a:xfrm>
          <a:prstGeom prst="rect">
            <a:avLst/>
          </a:prstGeom>
        </p:spPr>
      </p:pic>
      <p:pic>
        <p:nvPicPr>
          <p:cNvPr id="7" name="Image 6">
            <a:extLst>
              <a:ext uri="{FF2B5EF4-FFF2-40B4-BE49-F238E27FC236}">
                <a16:creationId xmlns:a16="http://schemas.microsoft.com/office/drawing/2014/main" id="{4673CFE5-C2B2-4B20-B123-0F2E909A33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61186" y="416474"/>
            <a:ext cx="4468813" cy="3012526"/>
          </a:xfrm>
          <a:prstGeom prst="rect">
            <a:avLst/>
          </a:prstGeom>
          <a:noFill/>
          <a:ln>
            <a:noFill/>
          </a:ln>
        </p:spPr>
      </p:pic>
      <p:pic>
        <p:nvPicPr>
          <p:cNvPr id="8" name="Image 7">
            <a:extLst>
              <a:ext uri="{FF2B5EF4-FFF2-40B4-BE49-F238E27FC236}">
                <a16:creationId xmlns:a16="http://schemas.microsoft.com/office/drawing/2014/main" id="{45011265-31EB-4F96-85A7-9616B6B242D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268789" y="3535570"/>
            <a:ext cx="1280092" cy="1041463"/>
          </a:xfrm>
          <a:prstGeom prst="rect">
            <a:avLst/>
          </a:prstGeom>
          <a:noFill/>
          <a:ln>
            <a:noFill/>
          </a:ln>
        </p:spPr>
      </p:pic>
      <p:pic>
        <p:nvPicPr>
          <p:cNvPr id="9" name="Image 8">
            <a:extLst>
              <a:ext uri="{FF2B5EF4-FFF2-40B4-BE49-F238E27FC236}">
                <a16:creationId xmlns:a16="http://schemas.microsoft.com/office/drawing/2014/main" id="{F6886625-80D3-45F0-BE8B-202738D67C80}"/>
              </a:ext>
            </a:extLst>
          </p:cNvPr>
          <p:cNvPicPr>
            <a:picLocks noChangeAspect="1"/>
          </p:cNvPicPr>
          <p:nvPr/>
        </p:nvPicPr>
        <p:blipFill>
          <a:blip r:embed="rId6"/>
          <a:stretch>
            <a:fillRect/>
          </a:stretch>
        </p:blipFill>
        <p:spPr>
          <a:xfrm>
            <a:off x="7444485" y="3489091"/>
            <a:ext cx="495630" cy="518159"/>
          </a:xfrm>
          <a:prstGeom prst="rect">
            <a:avLst/>
          </a:prstGeom>
        </p:spPr>
      </p:pic>
      <p:pic>
        <p:nvPicPr>
          <p:cNvPr id="10" name="Image 9">
            <a:extLst>
              <a:ext uri="{FF2B5EF4-FFF2-40B4-BE49-F238E27FC236}">
                <a16:creationId xmlns:a16="http://schemas.microsoft.com/office/drawing/2014/main" id="{AC5AC356-567F-4BC1-9A6D-13A139E3F5F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30078" y="4134302"/>
            <a:ext cx="6840220" cy="1283335"/>
          </a:xfrm>
          <a:prstGeom prst="rect">
            <a:avLst/>
          </a:prstGeom>
          <a:noFill/>
          <a:ln>
            <a:noFill/>
          </a:ln>
        </p:spPr>
      </p:pic>
      <p:sp>
        <p:nvSpPr>
          <p:cNvPr id="11" name="Espace réservé du texte 3">
            <a:extLst>
              <a:ext uri="{FF2B5EF4-FFF2-40B4-BE49-F238E27FC236}">
                <a16:creationId xmlns:a16="http://schemas.microsoft.com/office/drawing/2014/main" id="{0DE859FF-AE1D-44F6-B163-ED8FB35AB849}"/>
              </a:ext>
            </a:extLst>
          </p:cNvPr>
          <p:cNvSpPr txBox="1">
            <a:spLocks/>
          </p:cNvSpPr>
          <p:nvPr/>
        </p:nvSpPr>
        <p:spPr>
          <a:xfrm>
            <a:off x="7334635" y="5154341"/>
            <a:ext cx="4857365" cy="5570086"/>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8"/>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fr-FR" dirty="0">
              <a:solidFill>
                <a:srgbClr val="00B0F0"/>
              </a:solidFill>
            </a:endParaRPr>
          </a:p>
          <a:p>
            <a:pPr marL="342900" indent="-342900">
              <a:buFont typeface="+mj-lt"/>
              <a:buAutoNum type="arabicPeriod"/>
            </a:pPr>
            <a:endParaRPr lang="fr-FR" dirty="0">
              <a:solidFill>
                <a:srgbClr val="00B0F0"/>
              </a:solidFill>
            </a:endParaRPr>
          </a:p>
          <a:p>
            <a:pPr marL="580582" lvl="2" indent="0">
              <a:buFont typeface="Wingdings" panose="05000000000000000000" pitchFamily="2" charset="2"/>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12" name="Image 11">
            <a:extLst>
              <a:ext uri="{FF2B5EF4-FFF2-40B4-BE49-F238E27FC236}">
                <a16:creationId xmlns:a16="http://schemas.microsoft.com/office/drawing/2014/main" id="{3C271EE0-6DCF-44E8-9538-CEF094522B9C}"/>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9195592" y="5709415"/>
            <a:ext cx="1920240" cy="274320"/>
          </a:xfrm>
          <a:prstGeom prst="rect">
            <a:avLst/>
          </a:prstGeom>
          <a:noFill/>
          <a:ln>
            <a:noFill/>
          </a:ln>
        </p:spPr>
      </p:pic>
      <p:sp>
        <p:nvSpPr>
          <p:cNvPr id="13" name="Espace réservé du numéro de diapositive 12">
            <a:extLst>
              <a:ext uri="{FF2B5EF4-FFF2-40B4-BE49-F238E27FC236}">
                <a16:creationId xmlns:a16="http://schemas.microsoft.com/office/drawing/2014/main" id="{2CD6EB8E-E027-4350-B88A-587A36C51B2D}"/>
              </a:ext>
            </a:extLst>
          </p:cNvPr>
          <p:cNvSpPr>
            <a:spLocks noGrp="1"/>
          </p:cNvSpPr>
          <p:nvPr>
            <p:ph type="sldNum" sz="quarter" idx="12"/>
          </p:nvPr>
        </p:nvSpPr>
        <p:spPr/>
        <p:txBody>
          <a:bodyPr/>
          <a:lstStyle/>
          <a:p>
            <a:fld id="{9AFCA8D8-8241-BE4B-9165-0EE2A5D02B3D}" type="slidenum">
              <a:rPr lang="fr-FR" smtClean="0"/>
              <a:pPr/>
              <a:t>16</a:t>
            </a:fld>
            <a:endParaRPr lang="fr-FR"/>
          </a:p>
        </p:txBody>
      </p:sp>
    </p:spTree>
    <p:extLst>
      <p:ext uri="{BB962C8B-B14F-4D97-AF65-F5344CB8AC3E}">
        <p14:creationId xmlns:p14="http://schemas.microsoft.com/office/powerpoint/2010/main" val="157307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Démarrer simplement</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240487" y="3031654"/>
            <a:ext cx="3993043" cy="5570086"/>
          </a:xfrm>
        </p:spPr>
        <p:txBody>
          <a:bodyPr>
            <a:normAutofit/>
          </a:bodyPr>
          <a:lstStyle/>
          <a:p>
            <a:pPr marL="0" indent="0">
              <a:buNone/>
            </a:pPr>
            <a:r>
              <a:rPr lang="fr-FR" sz="1600" dirty="0">
                <a:solidFill>
                  <a:srgbClr val="00B0F0"/>
                </a:solidFill>
              </a:rPr>
              <a:t>Et c’est tout!</a:t>
            </a:r>
          </a:p>
          <a:p>
            <a:pPr lvl="1"/>
            <a:endParaRPr lang="fr-FR" sz="1400" dirty="0"/>
          </a:p>
          <a:p>
            <a:r>
              <a:rPr lang="fr-FR" sz="1600" b="1" dirty="0">
                <a:solidFill>
                  <a:srgbClr val="00B0F0"/>
                </a:solidFill>
              </a:rPr>
              <a:t>Consultez votre enregistrement</a:t>
            </a:r>
          </a:p>
          <a:p>
            <a:pPr lvl="1"/>
            <a:r>
              <a:rPr lang="fr-FR" sz="1400" dirty="0"/>
              <a:t>Il est composé</a:t>
            </a:r>
          </a:p>
          <a:p>
            <a:pPr lvl="2"/>
            <a:r>
              <a:rPr lang="fr-FR" sz="1250" dirty="0"/>
              <a:t>d’une </a:t>
            </a:r>
            <a:r>
              <a:rPr lang="fr-FR" sz="1250" dirty="0">
                <a:solidFill>
                  <a:srgbClr val="00B0F0"/>
                </a:solidFill>
              </a:rPr>
              <a:t>liste</a:t>
            </a:r>
            <a:r>
              <a:rPr lang="fr-FR" sz="1250" dirty="0"/>
              <a:t> de commandes (click, type, </a:t>
            </a:r>
            <a:r>
              <a:rPr lang="fr-FR" sz="1250" dirty="0" err="1"/>
              <a:t>etc</a:t>
            </a:r>
            <a:r>
              <a:rPr lang="fr-FR" sz="1250" dirty="0"/>
              <a:t>)</a:t>
            </a:r>
          </a:p>
          <a:p>
            <a:pPr lvl="2"/>
            <a:r>
              <a:rPr lang="fr-FR" sz="1250" dirty="0"/>
              <a:t>sur une </a:t>
            </a:r>
            <a:r>
              <a:rPr lang="fr-FR" sz="1250" dirty="0">
                <a:solidFill>
                  <a:srgbClr val="00B0F0"/>
                </a:solidFill>
              </a:rPr>
              <a:t>cible</a:t>
            </a:r>
            <a:r>
              <a:rPr lang="fr-FR" sz="1250" dirty="0"/>
              <a:t> donnée (id d’un champ),</a:t>
            </a:r>
          </a:p>
          <a:p>
            <a:pPr lvl="2"/>
            <a:r>
              <a:rPr lang="fr-FR" sz="1250" dirty="0"/>
              <a:t>avec pour </a:t>
            </a:r>
            <a:r>
              <a:rPr lang="fr-FR" sz="1250" dirty="0">
                <a:solidFill>
                  <a:srgbClr val="00B0F0"/>
                </a:solidFill>
              </a:rPr>
              <a:t>valeur</a:t>
            </a:r>
            <a:r>
              <a:rPr lang="fr-FR" sz="1250" dirty="0"/>
              <a:t>, la valeur rentrée lors de l’enregistrement	</a:t>
            </a:r>
          </a:p>
          <a:p>
            <a:pPr lvl="1"/>
            <a:endParaRPr lang="fr-FR" sz="1400" dirty="0"/>
          </a:p>
          <a:p>
            <a:pPr lvl="1"/>
            <a:endParaRPr lang="fr-FR" sz="1400" dirty="0"/>
          </a:p>
          <a:p>
            <a:pPr lvl="1"/>
            <a:endParaRPr lang="fr-FR" sz="1400" dirty="0"/>
          </a:p>
          <a:p>
            <a:endParaRPr lang="fr-FR" sz="1600" dirty="0"/>
          </a:p>
        </p:txBody>
      </p:sp>
      <p:sp>
        <p:nvSpPr>
          <p:cNvPr id="6" name="Espace réservé du texte 3">
            <a:extLst>
              <a:ext uri="{FF2B5EF4-FFF2-40B4-BE49-F238E27FC236}">
                <a16:creationId xmlns:a16="http://schemas.microsoft.com/office/drawing/2014/main" id="{CA01529B-2035-44BF-B863-474E4E46242B}"/>
              </a:ext>
            </a:extLst>
          </p:cNvPr>
          <p:cNvSpPr txBox="1">
            <a:spLocks/>
          </p:cNvSpPr>
          <p:nvPr/>
        </p:nvSpPr>
        <p:spPr>
          <a:xfrm>
            <a:off x="411050" y="643957"/>
            <a:ext cx="7501050" cy="5570086"/>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3"/>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dirty="0">
                <a:solidFill>
                  <a:srgbClr val="00B0F0"/>
                </a:solidFill>
              </a:rPr>
              <a:t>8.   Pour arrêter l’enregistrement, il suffit de cliquer sur le carré rouge en haut à droite de </a:t>
            </a:r>
            <a:r>
              <a:rPr lang="fr-FR" sz="1600" dirty="0" err="1">
                <a:solidFill>
                  <a:srgbClr val="00B0F0"/>
                </a:solidFill>
              </a:rPr>
              <a:t>Selenium</a:t>
            </a:r>
            <a:r>
              <a:rPr lang="fr-FR" sz="1600" dirty="0">
                <a:solidFill>
                  <a:srgbClr val="00B0F0"/>
                </a:solidFill>
              </a:rPr>
              <a:t> IDE (derrière votre navigateur Web) et de renseigner un nom de scénario.</a:t>
            </a:r>
          </a:p>
          <a:p>
            <a:pPr marL="342900" indent="-342900">
              <a:buFont typeface="+mj-lt"/>
              <a:buAutoNum type="arabicPeriod"/>
            </a:pPr>
            <a:endParaRPr lang="fr-FR" dirty="0">
              <a:solidFill>
                <a:srgbClr val="00B0F0"/>
              </a:solidFill>
            </a:endParaRPr>
          </a:p>
          <a:p>
            <a:pPr marL="342900" indent="-342900">
              <a:buFont typeface="+mj-lt"/>
              <a:buAutoNum type="arabicPeriod"/>
            </a:pPr>
            <a:endParaRPr lang="fr-FR" dirty="0">
              <a:solidFill>
                <a:srgbClr val="00B0F0"/>
              </a:solidFill>
            </a:endParaRPr>
          </a:p>
          <a:p>
            <a:pPr marL="580582" lvl="2" indent="0">
              <a:buFont typeface="Wingdings" panose="05000000000000000000" pitchFamily="2" charset="2"/>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7" name="Image 6">
            <a:extLst>
              <a:ext uri="{FF2B5EF4-FFF2-40B4-BE49-F238E27FC236}">
                <a16:creationId xmlns:a16="http://schemas.microsoft.com/office/drawing/2014/main" id="{A34719A0-1AF3-4D0E-BF96-35D8D83568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18499" y="191904"/>
            <a:ext cx="1682115" cy="1061085"/>
          </a:xfrm>
          <a:prstGeom prst="rect">
            <a:avLst/>
          </a:prstGeom>
          <a:noFill/>
          <a:ln>
            <a:noFill/>
          </a:ln>
        </p:spPr>
      </p:pic>
      <p:pic>
        <p:nvPicPr>
          <p:cNvPr id="8" name="Image 7">
            <a:extLst>
              <a:ext uri="{FF2B5EF4-FFF2-40B4-BE49-F238E27FC236}">
                <a16:creationId xmlns:a16="http://schemas.microsoft.com/office/drawing/2014/main" id="{AB8AE217-B24D-44A9-ADF4-B1BF2AF361A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11050" y="1437780"/>
            <a:ext cx="8748507" cy="1483220"/>
          </a:xfrm>
          <a:prstGeom prst="rect">
            <a:avLst/>
          </a:prstGeom>
          <a:noFill/>
          <a:ln>
            <a:noFill/>
          </a:ln>
        </p:spPr>
      </p:pic>
      <p:sp>
        <p:nvSpPr>
          <p:cNvPr id="9" name="Espace réservé du texte 3">
            <a:extLst>
              <a:ext uri="{FF2B5EF4-FFF2-40B4-BE49-F238E27FC236}">
                <a16:creationId xmlns:a16="http://schemas.microsoft.com/office/drawing/2014/main" id="{2FDE7AB5-FAD9-45D8-AE1A-A6CB15B78267}"/>
              </a:ext>
            </a:extLst>
          </p:cNvPr>
          <p:cNvSpPr txBox="1">
            <a:spLocks/>
          </p:cNvSpPr>
          <p:nvPr/>
        </p:nvSpPr>
        <p:spPr>
          <a:xfrm>
            <a:off x="224647" y="5088222"/>
            <a:ext cx="3822480" cy="5570086"/>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3"/>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tx1"/>
                </a:solidFill>
              </a:rPr>
              <a:t>Exemple : type id=</a:t>
            </a:r>
            <a:r>
              <a:rPr lang="fr-FR" dirty="0" err="1">
                <a:solidFill>
                  <a:schemeClr val="tx1"/>
                </a:solidFill>
              </a:rPr>
              <a:t>username</a:t>
            </a:r>
            <a:r>
              <a:rPr lang="fr-FR" dirty="0">
                <a:solidFill>
                  <a:schemeClr val="tx1"/>
                </a:solidFill>
              </a:rPr>
              <a:t> cvin123. Cette commande va entrer ‘cvin123’ comme nom d’utilisateur lors de la connexion.</a:t>
            </a:r>
          </a:p>
          <a:p>
            <a:pPr marL="342900" indent="-342900">
              <a:buFont typeface="+mj-lt"/>
              <a:buAutoNum type="arabicPeriod"/>
            </a:pPr>
            <a:endParaRPr lang="fr-FR" dirty="0">
              <a:solidFill>
                <a:srgbClr val="00B0F0"/>
              </a:solidFill>
            </a:endParaRPr>
          </a:p>
          <a:p>
            <a:pPr marL="342900" indent="-342900">
              <a:buFont typeface="+mj-lt"/>
              <a:buAutoNum type="arabicPeriod"/>
            </a:pPr>
            <a:endParaRPr lang="fr-FR" dirty="0">
              <a:solidFill>
                <a:srgbClr val="00B0F0"/>
              </a:solidFill>
            </a:endParaRPr>
          </a:p>
          <a:p>
            <a:pPr marL="580582" lvl="2" indent="0">
              <a:buFont typeface="Wingdings" panose="05000000000000000000" pitchFamily="2" charset="2"/>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13" name="Image 12">
            <a:extLst>
              <a:ext uri="{FF2B5EF4-FFF2-40B4-BE49-F238E27FC236}">
                <a16:creationId xmlns:a16="http://schemas.microsoft.com/office/drawing/2014/main" id="{6E53F139-ECC5-442B-9B4D-ED0440BE3D43}"/>
              </a:ext>
            </a:extLst>
          </p:cNvPr>
          <p:cNvPicPr>
            <a:picLocks noChangeAspect="1"/>
          </p:cNvPicPr>
          <p:nvPr/>
        </p:nvPicPr>
        <p:blipFill>
          <a:blip r:embed="rId6"/>
          <a:stretch>
            <a:fillRect/>
          </a:stretch>
        </p:blipFill>
        <p:spPr>
          <a:xfrm>
            <a:off x="3872982" y="1240289"/>
            <a:ext cx="7705725" cy="5334000"/>
          </a:xfrm>
          <a:prstGeom prst="rect">
            <a:avLst/>
          </a:prstGeom>
        </p:spPr>
      </p:pic>
      <p:sp>
        <p:nvSpPr>
          <p:cNvPr id="14" name="Espace réservé du numéro de diapositive 13">
            <a:extLst>
              <a:ext uri="{FF2B5EF4-FFF2-40B4-BE49-F238E27FC236}">
                <a16:creationId xmlns:a16="http://schemas.microsoft.com/office/drawing/2014/main" id="{9BDC09AC-9829-4E38-9985-A904066C0DFC}"/>
              </a:ext>
            </a:extLst>
          </p:cNvPr>
          <p:cNvSpPr>
            <a:spLocks noGrp="1"/>
          </p:cNvSpPr>
          <p:nvPr>
            <p:ph type="sldNum" sz="quarter" idx="12"/>
          </p:nvPr>
        </p:nvSpPr>
        <p:spPr/>
        <p:txBody>
          <a:bodyPr/>
          <a:lstStyle/>
          <a:p>
            <a:fld id="{9AFCA8D8-8241-BE4B-9165-0EE2A5D02B3D}" type="slidenum">
              <a:rPr lang="fr-FR" smtClean="0"/>
              <a:pPr/>
              <a:t>17</a:t>
            </a:fld>
            <a:endParaRPr lang="fr-FR"/>
          </a:p>
        </p:txBody>
      </p:sp>
    </p:spTree>
    <p:extLst>
      <p:ext uri="{BB962C8B-B14F-4D97-AF65-F5344CB8AC3E}">
        <p14:creationId xmlns:p14="http://schemas.microsoft.com/office/powerpoint/2010/main" val="28612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Ajoutez des étapes de vérification</a:t>
            </a:r>
          </a:p>
          <a:p>
            <a:pPr lvl="1"/>
            <a:r>
              <a:rPr lang="fr-FR" sz="1400" dirty="0" err="1">
                <a:solidFill>
                  <a:schemeClr val="tx1"/>
                </a:solidFill>
              </a:rPr>
              <a:t>Assert</a:t>
            </a:r>
            <a:r>
              <a:rPr lang="fr-FR" sz="1400" dirty="0">
                <a:solidFill>
                  <a:schemeClr val="tx1"/>
                </a:solidFill>
              </a:rPr>
              <a:t> </a:t>
            </a:r>
            <a:r>
              <a:rPr lang="fr-FR" sz="1400" dirty="0" err="1">
                <a:solidFill>
                  <a:schemeClr val="tx1"/>
                </a:solidFill>
              </a:rPr>
              <a:t>text</a:t>
            </a:r>
            <a:r>
              <a:rPr lang="fr-FR" sz="1400" dirty="0">
                <a:solidFill>
                  <a:schemeClr val="tx1"/>
                </a:solidFill>
              </a:rPr>
              <a:t> ou </a:t>
            </a:r>
            <a:r>
              <a:rPr lang="fr-FR" sz="1400" dirty="0" err="1">
                <a:solidFill>
                  <a:schemeClr val="tx1"/>
                </a:solidFill>
              </a:rPr>
              <a:t>verify</a:t>
            </a:r>
            <a:r>
              <a:rPr lang="fr-FR" sz="1400" dirty="0">
                <a:solidFill>
                  <a:schemeClr val="tx1"/>
                </a:solidFill>
              </a:rPr>
              <a:t> </a:t>
            </a:r>
            <a:r>
              <a:rPr lang="fr-FR" sz="1400" dirty="0" err="1">
                <a:solidFill>
                  <a:schemeClr val="tx1"/>
                </a:solidFill>
              </a:rPr>
              <a:t>text</a:t>
            </a:r>
            <a:endParaRPr lang="fr-FR" sz="1400" dirty="0">
              <a:solidFill>
                <a:schemeClr val="tx1"/>
              </a:solidFill>
            </a:endParaRPr>
          </a:p>
          <a:p>
            <a:pPr lvl="1"/>
            <a:r>
              <a:rPr lang="fr-FR" sz="1400" dirty="0" err="1">
                <a:solidFill>
                  <a:schemeClr val="tx1"/>
                </a:solidFill>
              </a:rPr>
              <a:t>Assert</a:t>
            </a:r>
            <a:r>
              <a:rPr lang="fr-FR" sz="1400" dirty="0">
                <a:solidFill>
                  <a:schemeClr val="tx1"/>
                </a:solidFill>
              </a:rPr>
              <a:t> ou </a:t>
            </a:r>
            <a:r>
              <a:rPr lang="fr-FR" sz="1400" dirty="0" err="1">
                <a:solidFill>
                  <a:schemeClr val="tx1"/>
                </a:solidFill>
              </a:rPr>
              <a:t>verify</a:t>
            </a:r>
            <a:r>
              <a:rPr lang="fr-FR" sz="1400" dirty="0">
                <a:solidFill>
                  <a:schemeClr val="tx1"/>
                </a:solidFill>
              </a:rPr>
              <a:t> </a:t>
            </a:r>
            <a:r>
              <a:rPr lang="fr-FR" sz="1400" dirty="0" err="1">
                <a:solidFill>
                  <a:schemeClr val="tx1"/>
                </a:solidFill>
              </a:rPr>
              <a:t>element</a:t>
            </a:r>
            <a:r>
              <a:rPr lang="fr-FR" sz="1400" dirty="0">
                <a:solidFill>
                  <a:schemeClr val="tx1"/>
                </a:solidFill>
              </a:rPr>
              <a:t> </a:t>
            </a:r>
            <a:r>
              <a:rPr lang="fr-FR" sz="1400" dirty="0" err="1">
                <a:solidFill>
                  <a:schemeClr val="tx1"/>
                </a:solidFill>
              </a:rPr>
              <a:t>present</a:t>
            </a:r>
            <a:r>
              <a:rPr lang="fr-FR" sz="1400" dirty="0">
                <a:solidFill>
                  <a:schemeClr val="tx1"/>
                </a:solidFill>
              </a:rPr>
              <a:t> / not </a:t>
            </a:r>
            <a:r>
              <a:rPr lang="fr-FR" sz="1400" dirty="0" err="1">
                <a:solidFill>
                  <a:schemeClr val="tx1"/>
                </a:solidFill>
              </a:rPr>
              <a:t>present</a:t>
            </a:r>
            <a:endParaRPr lang="fr-FR" sz="1400" dirty="0">
              <a:solidFill>
                <a:schemeClr val="tx1"/>
              </a:solidFill>
            </a:endParaRPr>
          </a:p>
          <a:p>
            <a:pPr lvl="1"/>
            <a:r>
              <a:rPr lang="fr-FR" sz="1400" dirty="0" err="1">
                <a:solidFill>
                  <a:schemeClr val="tx1"/>
                </a:solidFill>
              </a:rPr>
              <a:t>Etc</a:t>
            </a:r>
            <a:endParaRPr lang="fr-FR" sz="1400" dirty="0">
              <a:solidFill>
                <a:schemeClr val="tx1"/>
              </a:solidFill>
            </a:endParaRPr>
          </a:p>
          <a:p>
            <a:pPr lvl="1"/>
            <a:endParaRPr lang="fr-FR" sz="1400" dirty="0">
              <a:solidFill>
                <a:schemeClr val="tx1"/>
              </a:solidFill>
            </a:endParaRPr>
          </a:p>
          <a:p>
            <a:pPr lvl="1"/>
            <a:endParaRPr lang="fr-FR" sz="1400" b="1" dirty="0">
              <a:solidFill>
                <a:srgbClr val="00B0F0"/>
              </a:solidFill>
            </a:endParaRPr>
          </a:p>
          <a:p>
            <a:pPr lvl="1"/>
            <a:endParaRPr lang="fr-FR" sz="1400" b="1" dirty="0">
              <a:solidFill>
                <a:srgbClr val="00B0F0"/>
              </a:solidFill>
            </a:endParaRPr>
          </a:p>
          <a:p>
            <a:pPr lvl="1"/>
            <a:endParaRPr lang="fr-FR" sz="1400" b="1" dirty="0">
              <a:solidFill>
                <a:srgbClr val="00B0F0"/>
              </a:solidFill>
            </a:endParaRPr>
          </a:p>
          <a:p>
            <a:pPr lvl="1"/>
            <a:endParaRPr lang="fr-FR" sz="1400" b="1" dirty="0">
              <a:solidFill>
                <a:srgbClr val="00B0F0"/>
              </a:solidFill>
            </a:endParaRPr>
          </a:p>
          <a:p>
            <a:r>
              <a:rPr lang="fr-FR" sz="1600" b="1" dirty="0">
                <a:solidFill>
                  <a:srgbClr val="00B0F0"/>
                </a:solidFill>
              </a:rPr>
              <a:t>Vous pouvez rejouer le test autant que souhaité</a:t>
            </a:r>
          </a:p>
          <a:p>
            <a:pPr lvl="1"/>
            <a:r>
              <a:rPr lang="fr-FR" sz="1400" dirty="0">
                <a:solidFill>
                  <a:schemeClr val="tx1"/>
                </a:solidFill>
              </a:rPr>
              <a:t>Utilisez l’icône ‘Run all tests’ pour lancer tous les tests de la suite de tests.</a:t>
            </a:r>
          </a:p>
          <a:p>
            <a:pPr lvl="1"/>
            <a:r>
              <a:rPr lang="fr-FR" sz="1400" dirty="0">
                <a:solidFill>
                  <a:schemeClr val="tx1"/>
                </a:solidFill>
              </a:rPr>
              <a:t>Utilisez l’icône ‘Run </a:t>
            </a:r>
            <a:r>
              <a:rPr lang="fr-FR" sz="1400" dirty="0" err="1">
                <a:solidFill>
                  <a:schemeClr val="tx1"/>
                </a:solidFill>
              </a:rPr>
              <a:t>current</a:t>
            </a:r>
            <a:r>
              <a:rPr lang="fr-FR" sz="1400" dirty="0">
                <a:solidFill>
                  <a:schemeClr val="tx1"/>
                </a:solidFill>
              </a:rPr>
              <a:t> test’ pour ne lancer que le test en cours de consultation.</a:t>
            </a:r>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6" name="Titre 5">
            <a:extLst>
              <a:ext uri="{FF2B5EF4-FFF2-40B4-BE49-F238E27FC236}">
                <a16:creationId xmlns:a16="http://schemas.microsoft.com/office/drawing/2014/main" id="{06CD3AEE-23E9-4205-80EA-1D767FD78B6B}"/>
              </a:ext>
            </a:extLst>
          </p:cNvPr>
          <p:cNvSpPr>
            <a:spLocks noGrp="1"/>
          </p:cNvSpPr>
          <p:nvPr>
            <p:ph type="title"/>
          </p:nvPr>
        </p:nvSpPr>
        <p:spPr/>
        <p:txBody>
          <a:bodyPr/>
          <a:lstStyle/>
          <a:p>
            <a:r>
              <a:rPr lang="fr-FR" dirty="0"/>
              <a:t>Démarrer simplement</a:t>
            </a:r>
          </a:p>
        </p:txBody>
      </p:sp>
      <p:pic>
        <p:nvPicPr>
          <p:cNvPr id="8" name="Image 7">
            <a:extLst>
              <a:ext uri="{FF2B5EF4-FFF2-40B4-BE49-F238E27FC236}">
                <a16:creationId xmlns:a16="http://schemas.microsoft.com/office/drawing/2014/main" id="{BF18C73E-E0C8-4CB9-B670-0009FB55D2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26568" y="4062096"/>
            <a:ext cx="2871277" cy="1513205"/>
          </a:xfrm>
          <a:prstGeom prst="rect">
            <a:avLst/>
          </a:prstGeom>
          <a:noFill/>
          <a:ln>
            <a:noFill/>
          </a:ln>
        </p:spPr>
      </p:pic>
      <p:pic>
        <p:nvPicPr>
          <p:cNvPr id="11" name="Image 10">
            <a:extLst>
              <a:ext uri="{FF2B5EF4-FFF2-40B4-BE49-F238E27FC236}">
                <a16:creationId xmlns:a16="http://schemas.microsoft.com/office/drawing/2014/main" id="{2B103286-5726-4CE9-A0F9-7CAAE4EE0F5C}"/>
              </a:ext>
            </a:extLst>
          </p:cNvPr>
          <p:cNvPicPr>
            <a:picLocks noChangeAspect="1"/>
          </p:cNvPicPr>
          <p:nvPr/>
        </p:nvPicPr>
        <p:blipFill>
          <a:blip r:embed="rId4"/>
          <a:stretch>
            <a:fillRect/>
          </a:stretch>
        </p:blipFill>
        <p:spPr>
          <a:xfrm>
            <a:off x="5014416" y="306491"/>
            <a:ext cx="6478352" cy="2716109"/>
          </a:xfrm>
          <a:prstGeom prst="rect">
            <a:avLst/>
          </a:prstGeom>
        </p:spPr>
      </p:pic>
      <p:sp>
        <p:nvSpPr>
          <p:cNvPr id="12" name="Espace réservé du numéro de diapositive 11">
            <a:extLst>
              <a:ext uri="{FF2B5EF4-FFF2-40B4-BE49-F238E27FC236}">
                <a16:creationId xmlns:a16="http://schemas.microsoft.com/office/drawing/2014/main" id="{84927779-F93E-432D-9974-E1D4511B0585}"/>
              </a:ext>
            </a:extLst>
          </p:cNvPr>
          <p:cNvSpPr>
            <a:spLocks noGrp="1"/>
          </p:cNvSpPr>
          <p:nvPr>
            <p:ph type="sldNum" sz="quarter" idx="12"/>
          </p:nvPr>
        </p:nvSpPr>
        <p:spPr/>
        <p:txBody>
          <a:bodyPr/>
          <a:lstStyle/>
          <a:p>
            <a:fld id="{9AFCA8D8-8241-BE4B-9165-0EE2A5D02B3D}" type="slidenum">
              <a:rPr lang="fr-FR" smtClean="0"/>
              <a:pPr/>
              <a:t>18</a:t>
            </a:fld>
            <a:endParaRPr lang="fr-FR"/>
          </a:p>
        </p:txBody>
      </p:sp>
      <p:grpSp>
        <p:nvGrpSpPr>
          <p:cNvPr id="3" name="Groupe 2">
            <a:extLst>
              <a:ext uri="{FF2B5EF4-FFF2-40B4-BE49-F238E27FC236}">
                <a16:creationId xmlns:a16="http://schemas.microsoft.com/office/drawing/2014/main" id="{662697AD-1852-4926-A715-E1320B0C0FF5}"/>
              </a:ext>
            </a:extLst>
          </p:cNvPr>
          <p:cNvGrpSpPr/>
          <p:nvPr/>
        </p:nvGrpSpPr>
        <p:grpSpPr>
          <a:xfrm>
            <a:off x="1074853" y="4062096"/>
            <a:ext cx="2871277" cy="1513204"/>
            <a:chOff x="8334624" y="4070467"/>
            <a:chExt cx="2871277" cy="1513204"/>
          </a:xfrm>
        </p:grpSpPr>
        <p:pic>
          <p:nvPicPr>
            <p:cNvPr id="9" name="Image 8">
              <a:extLst>
                <a:ext uri="{FF2B5EF4-FFF2-40B4-BE49-F238E27FC236}">
                  <a16:creationId xmlns:a16="http://schemas.microsoft.com/office/drawing/2014/main" id="{ACFDC747-9ED5-4868-8FFE-4D175B10157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34624" y="4070467"/>
              <a:ext cx="2871277" cy="1513204"/>
            </a:xfrm>
            <a:prstGeom prst="rect">
              <a:avLst/>
            </a:prstGeom>
            <a:noFill/>
            <a:ln>
              <a:noFill/>
            </a:ln>
          </p:spPr>
        </p:pic>
        <p:sp>
          <p:nvSpPr>
            <p:cNvPr id="2" name="Rectangle : coins arrondis 1">
              <a:extLst>
                <a:ext uri="{FF2B5EF4-FFF2-40B4-BE49-F238E27FC236}">
                  <a16:creationId xmlns:a16="http://schemas.microsoft.com/office/drawing/2014/main" id="{E9A477F7-EC8B-4DBD-A71E-15E19F9B4496}"/>
                </a:ext>
              </a:extLst>
            </p:cNvPr>
            <p:cNvSpPr/>
            <p:nvPr/>
          </p:nvSpPr>
          <p:spPr>
            <a:xfrm>
              <a:off x="9837669" y="4697127"/>
              <a:ext cx="214776" cy="27913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9217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a:t>Résultat de test automatique</a:t>
            </a:r>
            <a:endParaRPr lang="fr-FR" dirty="0"/>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6706485" cy="5570086"/>
          </a:xfrm>
        </p:spPr>
        <p:txBody>
          <a:bodyPr>
            <a:normAutofit lnSpcReduction="10000"/>
          </a:bodyPr>
          <a:lstStyle/>
          <a:p>
            <a:r>
              <a:rPr lang="fr-FR" sz="1600" b="1" dirty="0">
                <a:solidFill>
                  <a:srgbClr val="00B0F0"/>
                </a:solidFill>
              </a:rPr>
              <a:t>nb de tests exécutés ensemble et le nb de tests en erreur</a:t>
            </a:r>
          </a:p>
          <a:p>
            <a:pPr lvl="1"/>
            <a:r>
              <a:rPr lang="fr-FR" sz="1400" dirty="0">
                <a:solidFill>
                  <a:schemeClr val="tx1"/>
                </a:solidFill>
              </a:rPr>
              <a:t>sélectionnez le mode </a:t>
            </a:r>
            <a:r>
              <a:rPr lang="fr-FR" sz="1400" dirty="0" err="1">
                <a:solidFill>
                  <a:schemeClr val="tx1"/>
                </a:solidFill>
              </a:rPr>
              <a:t>Executing</a:t>
            </a:r>
            <a:r>
              <a:rPr lang="fr-FR" sz="1400" dirty="0">
                <a:solidFill>
                  <a:schemeClr val="tx1"/>
                </a:solidFill>
              </a:rPr>
              <a:t>, en haut à gauche de </a:t>
            </a:r>
            <a:r>
              <a:rPr lang="fr-FR" sz="1400" dirty="0" err="1">
                <a:solidFill>
                  <a:schemeClr val="tx1"/>
                </a:solidFill>
              </a:rPr>
              <a:t>Selenium</a:t>
            </a:r>
            <a:r>
              <a:rPr lang="fr-FR" sz="1400" dirty="0">
                <a:solidFill>
                  <a:schemeClr val="tx1"/>
                </a:solidFill>
              </a:rPr>
              <a:t> IDE</a:t>
            </a:r>
          </a:p>
          <a:p>
            <a:pPr lvl="1"/>
            <a:r>
              <a:rPr lang="fr-FR" sz="1400" dirty="0"/>
              <a:t>Consultez « </a:t>
            </a:r>
            <a:r>
              <a:rPr lang="fr-FR" sz="1400" dirty="0">
                <a:effectLst/>
                <a:latin typeface="Calibri" panose="020F0502020204030204" pitchFamily="34" charset="0"/>
                <a:ea typeface="Calibri" panose="020F0502020204030204" pitchFamily="34" charset="0"/>
                <a:cs typeface="Times New Roman" panose="02020603050405020304" pitchFamily="18" charset="0"/>
              </a:rPr>
              <a:t>Runs : xx, </a:t>
            </a:r>
            <a:r>
              <a:rPr lang="fr-FR" sz="1400" dirty="0" err="1">
                <a:effectLst/>
                <a:latin typeface="Calibri" panose="020F0502020204030204" pitchFamily="34" charset="0"/>
                <a:ea typeface="Calibri" panose="020F0502020204030204" pitchFamily="34" charset="0"/>
                <a:cs typeface="Times New Roman" panose="02020603050405020304" pitchFamily="18" charset="0"/>
              </a:rPr>
              <a:t>Failures</a:t>
            </a:r>
            <a:r>
              <a:rPr lang="fr-FR" sz="1400" dirty="0">
                <a:effectLst/>
                <a:latin typeface="Calibri" panose="020F0502020204030204" pitchFamily="34" charset="0"/>
                <a:ea typeface="Calibri" panose="020F0502020204030204" pitchFamily="34" charset="0"/>
                <a:cs typeface="Times New Roman" panose="02020603050405020304" pitchFamily="18" charset="0"/>
              </a:rPr>
              <a:t> : </a:t>
            </a:r>
            <a:r>
              <a:rPr lang="fr-FR" sz="1400" dirty="0" err="1">
                <a:effectLst/>
                <a:latin typeface="Calibri" panose="020F0502020204030204" pitchFamily="34" charset="0"/>
                <a:ea typeface="Calibri" panose="020F0502020204030204" pitchFamily="34" charset="0"/>
                <a:cs typeface="Times New Roman" panose="02020603050405020304" pitchFamily="18" charset="0"/>
              </a:rPr>
              <a:t>yy</a:t>
            </a:r>
            <a:r>
              <a:rPr lang="fr-FR" sz="1400" dirty="0">
                <a:effectLst/>
                <a:latin typeface="Calibri" panose="020F0502020204030204" pitchFamily="34" charset="0"/>
                <a:ea typeface="Calibri" panose="020F0502020204030204" pitchFamily="34" charset="0"/>
                <a:cs typeface="Times New Roman" panose="02020603050405020304" pitchFamily="18" charset="0"/>
              </a:rPr>
              <a:t> », en bas à gauche.</a:t>
            </a:r>
            <a:endParaRPr lang="fr-FR" sz="1400" dirty="0"/>
          </a:p>
          <a:p>
            <a:pPr lvl="1"/>
            <a:endParaRPr lang="fr-FR" sz="1400" dirty="0"/>
          </a:p>
          <a:p>
            <a:pPr lvl="1"/>
            <a:endParaRPr lang="fr-FR" sz="1400" dirty="0"/>
          </a:p>
          <a:p>
            <a:r>
              <a:rPr lang="fr-FR" sz="1600" b="1" dirty="0">
                <a:solidFill>
                  <a:srgbClr val="00B0F0"/>
                </a:solidFill>
              </a:rPr>
              <a:t>Résultat OK</a:t>
            </a:r>
          </a:p>
          <a:p>
            <a:pPr lvl="1"/>
            <a:r>
              <a:rPr lang="fr-FR" sz="1400" dirty="0">
                <a:solidFill>
                  <a:schemeClr val="tx1"/>
                </a:solidFill>
              </a:rPr>
              <a:t>Le scénario passe en vert</a:t>
            </a:r>
          </a:p>
          <a:p>
            <a:pPr lvl="1"/>
            <a:r>
              <a:rPr lang="fr-FR" sz="1400" dirty="0">
                <a:solidFill>
                  <a:schemeClr val="tx1"/>
                </a:solidFill>
              </a:rPr>
              <a:t>Nb </a:t>
            </a:r>
            <a:r>
              <a:rPr lang="fr-FR" sz="1400" dirty="0" err="1">
                <a:solidFill>
                  <a:schemeClr val="tx1"/>
                </a:solidFill>
              </a:rPr>
              <a:t>failures</a:t>
            </a:r>
            <a:r>
              <a:rPr lang="fr-FR" sz="1400" dirty="0">
                <a:solidFill>
                  <a:schemeClr val="tx1"/>
                </a:solidFill>
              </a:rPr>
              <a:t> = 0</a:t>
            </a:r>
          </a:p>
          <a:p>
            <a:pPr lvl="1"/>
            <a:r>
              <a:rPr lang="fr-FR" sz="1400" dirty="0">
                <a:solidFill>
                  <a:schemeClr val="tx1"/>
                </a:solidFill>
              </a:rPr>
              <a:t>Le log indique </a:t>
            </a:r>
          </a:p>
          <a:p>
            <a:pPr lvl="2"/>
            <a:r>
              <a:rPr lang="fr-FR" sz="1250" dirty="0">
                <a:solidFill>
                  <a:schemeClr val="tx1"/>
                </a:solidFill>
              </a:rPr>
              <a:t>le résultat du test, étape par étape :  ‘OK’,</a:t>
            </a:r>
          </a:p>
          <a:p>
            <a:pPr lvl="2"/>
            <a:r>
              <a:rPr lang="fr-FR" sz="1250" dirty="0">
                <a:solidFill>
                  <a:schemeClr val="tx1"/>
                </a:solidFill>
              </a:rPr>
              <a:t>le résultat du test dans son ensemble.</a:t>
            </a:r>
          </a:p>
          <a:p>
            <a:pPr marL="290291" lvl="1" indent="0">
              <a:buNone/>
            </a:pPr>
            <a:endParaRPr lang="fr-FR" sz="1400" b="1" dirty="0">
              <a:solidFill>
                <a:srgbClr val="00B0F0"/>
              </a:solidFill>
            </a:endParaRPr>
          </a:p>
          <a:p>
            <a:r>
              <a:rPr lang="fr-FR" sz="1600" b="1" dirty="0">
                <a:solidFill>
                  <a:srgbClr val="00B0F0"/>
                </a:solidFill>
              </a:rPr>
              <a:t>Résultat en erreur</a:t>
            </a:r>
          </a:p>
          <a:p>
            <a:pPr lvl="1"/>
            <a:r>
              <a:rPr lang="fr-FR" sz="1400" dirty="0"/>
              <a:t>Les étapes passées sans erreur passent en vert</a:t>
            </a:r>
          </a:p>
          <a:p>
            <a:pPr lvl="1"/>
            <a:r>
              <a:rPr lang="fr-FR" sz="1400" dirty="0"/>
              <a:t>Les étapes en erreur passent en rouge</a:t>
            </a:r>
          </a:p>
          <a:p>
            <a:pPr lvl="1"/>
            <a:r>
              <a:rPr lang="fr-FR" sz="1400" dirty="0"/>
              <a:t>Nb </a:t>
            </a:r>
            <a:r>
              <a:rPr lang="fr-FR" sz="1400" dirty="0" err="1"/>
              <a:t>failures</a:t>
            </a:r>
            <a:r>
              <a:rPr lang="fr-FR" sz="1400" dirty="0"/>
              <a:t> &gt; 0</a:t>
            </a:r>
          </a:p>
          <a:p>
            <a:pPr lvl="1"/>
            <a:r>
              <a:rPr lang="fr-FR" sz="1400" dirty="0"/>
              <a:t>Le log indique</a:t>
            </a:r>
          </a:p>
          <a:p>
            <a:pPr lvl="2"/>
            <a:r>
              <a:rPr lang="fr-FR" sz="1250" dirty="0"/>
              <a:t>le résultat du tests, étape par étape : ‘</a:t>
            </a:r>
            <a:r>
              <a:rPr lang="fr-FR" sz="1250" dirty="0" err="1"/>
              <a:t>Failed</a:t>
            </a:r>
            <a:r>
              <a:rPr lang="fr-FR" sz="1250" dirty="0"/>
              <a:t>’,</a:t>
            </a:r>
          </a:p>
          <a:p>
            <a:pPr lvl="2"/>
            <a:r>
              <a:rPr lang="fr-FR" sz="1250" dirty="0"/>
              <a:t>une raison de l’arrêt du test,</a:t>
            </a:r>
          </a:p>
          <a:p>
            <a:pPr lvl="2"/>
            <a:r>
              <a:rPr lang="fr-FR" sz="1250" dirty="0"/>
              <a:t>le résultat du test dans son ensemble.</a:t>
            </a:r>
          </a:p>
          <a:p>
            <a:pPr lvl="1"/>
            <a:r>
              <a:rPr lang="fr-FR" sz="1400" dirty="0"/>
              <a:t>Interprétation : il existe un bug. Soit le test est mal écrit, soit le code correspondant dans l’application en cours de test, est en régression.</a:t>
            </a:r>
          </a:p>
          <a:p>
            <a:pPr lvl="1"/>
            <a:endParaRPr lang="fr-FR" sz="14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6" name="Image 5">
            <a:extLst>
              <a:ext uri="{FF2B5EF4-FFF2-40B4-BE49-F238E27FC236}">
                <a16:creationId xmlns:a16="http://schemas.microsoft.com/office/drawing/2014/main" id="{A8535EE8-6268-4306-9BAF-FD68DAEC4E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03072" y="254001"/>
            <a:ext cx="1934527" cy="1811720"/>
          </a:xfrm>
          <a:prstGeom prst="rect">
            <a:avLst/>
          </a:prstGeom>
          <a:noFill/>
          <a:ln>
            <a:noFill/>
          </a:ln>
        </p:spPr>
      </p:pic>
      <p:pic>
        <p:nvPicPr>
          <p:cNvPr id="7" name="Image 6">
            <a:extLst>
              <a:ext uri="{FF2B5EF4-FFF2-40B4-BE49-F238E27FC236}">
                <a16:creationId xmlns:a16="http://schemas.microsoft.com/office/drawing/2014/main" id="{F48A4C79-6E03-4738-B1FF-B7227CA0267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69553" y="2267739"/>
            <a:ext cx="3018155" cy="1531620"/>
          </a:xfrm>
          <a:prstGeom prst="rect">
            <a:avLst/>
          </a:prstGeom>
          <a:noFill/>
          <a:ln>
            <a:noFill/>
          </a:ln>
        </p:spPr>
      </p:pic>
      <p:pic>
        <p:nvPicPr>
          <p:cNvPr id="8" name="Image 7">
            <a:extLst>
              <a:ext uri="{FF2B5EF4-FFF2-40B4-BE49-F238E27FC236}">
                <a16:creationId xmlns:a16="http://schemas.microsoft.com/office/drawing/2014/main" id="{359DDEF7-41BF-47AA-8E7C-ACBE130627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85605" y="4259981"/>
            <a:ext cx="4411980" cy="1567180"/>
          </a:xfrm>
          <a:prstGeom prst="rect">
            <a:avLst/>
          </a:prstGeom>
          <a:noFill/>
          <a:ln>
            <a:noFill/>
          </a:ln>
        </p:spPr>
      </p:pic>
      <p:sp>
        <p:nvSpPr>
          <p:cNvPr id="3" name="Espace réservé du numéro de diapositive 2">
            <a:extLst>
              <a:ext uri="{FF2B5EF4-FFF2-40B4-BE49-F238E27FC236}">
                <a16:creationId xmlns:a16="http://schemas.microsoft.com/office/drawing/2014/main" id="{32EB0052-2F6B-43FE-BBD5-236A7177F0D4}"/>
              </a:ext>
            </a:extLst>
          </p:cNvPr>
          <p:cNvSpPr>
            <a:spLocks noGrp="1"/>
          </p:cNvSpPr>
          <p:nvPr>
            <p:ph type="sldNum" sz="quarter" idx="12"/>
          </p:nvPr>
        </p:nvSpPr>
        <p:spPr/>
        <p:txBody>
          <a:bodyPr/>
          <a:lstStyle/>
          <a:p>
            <a:fld id="{9AFCA8D8-8241-BE4B-9165-0EE2A5D02B3D}" type="slidenum">
              <a:rPr lang="fr-FR" smtClean="0"/>
              <a:pPr/>
              <a:t>19</a:t>
            </a:fld>
            <a:endParaRPr lang="fr-FR"/>
          </a:p>
        </p:txBody>
      </p:sp>
    </p:spTree>
    <p:extLst>
      <p:ext uri="{BB962C8B-B14F-4D97-AF65-F5344CB8AC3E}">
        <p14:creationId xmlns:p14="http://schemas.microsoft.com/office/powerpoint/2010/main" val="312610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er 122"/>
          <p:cNvGrpSpPr/>
          <p:nvPr/>
        </p:nvGrpSpPr>
        <p:grpSpPr>
          <a:xfrm>
            <a:off x="1232547" y="2767026"/>
            <a:ext cx="7572781" cy="535105"/>
            <a:chOff x="318305" y="1301412"/>
            <a:chExt cx="7341215" cy="594684"/>
          </a:xfrm>
        </p:grpSpPr>
        <p:sp>
          <p:nvSpPr>
            <p:cNvPr id="124" name="Espace réservé du texte 2"/>
            <p:cNvSpPr txBox="1">
              <a:spLocks/>
            </p:cNvSpPr>
            <p:nvPr/>
          </p:nvSpPr>
          <p:spPr>
            <a:xfrm>
              <a:off x="318305" y="1301412"/>
              <a:ext cx="832021" cy="594684"/>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mj-lt"/>
                </a:rPr>
                <a:t>2.1</a:t>
              </a:r>
            </a:p>
          </p:txBody>
        </p:sp>
        <p:sp>
          <p:nvSpPr>
            <p:cNvPr id="125" name="ZoneTexte 124"/>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126" name="Connecteur droit 125"/>
            <p:cNvCxnSpPr>
              <a:cxnSpLocks/>
            </p:cNvCxnSpPr>
            <p:nvPr/>
          </p:nvCxnSpPr>
          <p:spPr>
            <a:xfrm flipV="1">
              <a:off x="318305" y="1817669"/>
              <a:ext cx="7341215" cy="21757"/>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127" name="Espace réservé du texte 2">
              <a:hlinkClick r:id="" action="ppaction://noaction"/>
            </p:cNvPr>
            <p:cNvSpPr txBox="1">
              <a:spLocks/>
            </p:cNvSpPr>
            <p:nvPr/>
          </p:nvSpPr>
          <p:spPr>
            <a:xfrm>
              <a:off x="985116" y="1514669"/>
              <a:ext cx="4827847" cy="274064"/>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000" b="1" dirty="0">
                  <a:solidFill>
                    <a:schemeClr val="accent1">
                      <a:lumMod val="75000"/>
                    </a:schemeClr>
                  </a:solidFill>
                  <a:latin typeface="+mj-lt"/>
                  <a:ea typeface="Montserrat" charset="0"/>
                  <a:cs typeface="Montserrat" charset="0"/>
                </a:rPr>
                <a:t>Résultats de test automatique</a:t>
              </a:r>
            </a:p>
          </p:txBody>
        </p:sp>
      </p:grpSp>
      <p:sp>
        <p:nvSpPr>
          <p:cNvPr id="2" name="Titre 1">
            <a:extLst>
              <a:ext uri="{FF2B5EF4-FFF2-40B4-BE49-F238E27FC236}">
                <a16:creationId xmlns:a16="http://schemas.microsoft.com/office/drawing/2014/main" id="{9FA70EFE-5C3B-47F8-9056-60E2416E6CEF}"/>
              </a:ext>
            </a:extLst>
          </p:cNvPr>
          <p:cNvSpPr>
            <a:spLocks noGrp="1"/>
          </p:cNvSpPr>
          <p:nvPr>
            <p:ph type="title"/>
          </p:nvPr>
        </p:nvSpPr>
        <p:spPr>
          <a:xfrm>
            <a:off x="494415" y="210317"/>
            <a:ext cx="10935584" cy="418376"/>
          </a:xfrm>
          <a:noFill/>
          <a:ln>
            <a:noFill/>
          </a:ln>
        </p:spPr>
        <p:txBody>
          <a:bodyPr/>
          <a:lstStyle/>
          <a:p>
            <a:r>
              <a:rPr lang="fr-FR" sz="2000"/>
              <a:t>SoMMAIRE</a:t>
            </a:r>
            <a:endParaRPr lang="fr-FR" sz="2000" dirty="0"/>
          </a:p>
        </p:txBody>
      </p:sp>
      <p:grpSp>
        <p:nvGrpSpPr>
          <p:cNvPr id="18" name="Grouper 122">
            <a:extLst>
              <a:ext uri="{FF2B5EF4-FFF2-40B4-BE49-F238E27FC236}">
                <a16:creationId xmlns:a16="http://schemas.microsoft.com/office/drawing/2014/main" id="{389CDDC3-CFB2-4871-9D13-F926CB06F49D}"/>
              </a:ext>
            </a:extLst>
          </p:cNvPr>
          <p:cNvGrpSpPr/>
          <p:nvPr/>
        </p:nvGrpSpPr>
        <p:grpSpPr>
          <a:xfrm>
            <a:off x="1221035" y="3301078"/>
            <a:ext cx="7584293" cy="537020"/>
            <a:chOff x="318305" y="1253919"/>
            <a:chExt cx="7361298" cy="596813"/>
          </a:xfrm>
        </p:grpSpPr>
        <p:sp>
          <p:nvSpPr>
            <p:cNvPr id="19" name="Espace réservé du texte 2">
              <a:extLst>
                <a:ext uri="{FF2B5EF4-FFF2-40B4-BE49-F238E27FC236}">
                  <a16:creationId xmlns:a16="http://schemas.microsoft.com/office/drawing/2014/main" id="{CC794B10-5552-47A2-9C17-61673F92552F}"/>
                </a:ext>
              </a:extLst>
            </p:cNvPr>
            <p:cNvSpPr txBox="1">
              <a:spLocks/>
            </p:cNvSpPr>
            <p:nvPr/>
          </p:nvSpPr>
          <p:spPr>
            <a:xfrm>
              <a:off x="333756" y="1253919"/>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mj-lt"/>
                </a:rPr>
                <a:t>2.2</a:t>
              </a:r>
            </a:p>
          </p:txBody>
        </p:sp>
        <p:sp>
          <p:nvSpPr>
            <p:cNvPr id="20" name="ZoneTexte 19">
              <a:extLst>
                <a:ext uri="{FF2B5EF4-FFF2-40B4-BE49-F238E27FC236}">
                  <a16:creationId xmlns:a16="http://schemas.microsoft.com/office/drawing/2014/main" id="{D2FE341E-55EC-4E44-900A-3D7A1FE75B8F}"/>
                </a:ext>
              </a:extLst>
            </p:cNvPr>
            <p:cNvSpPr txBox="1"/>
            <p:nvPr/>
          </p:nvSpPr>
          <p:spPr>
            <a:xfrm>
              <a:off x="5703793" y="1341033"/>
              <a:ext cx="168565" cy="444659"/>
            </a:xfrm>
            <a:prstGeom prst="rect">
              <a:avLst/>
            </a:prstGeom>
            <a:noFill/>
          </p:spPr>
          <p:txBody>
            <a:bodyPr wrap="none" rtlCol="0" anchor="ctr">
              <a:spAutoFit/>
            </a:bodyPr>
            <a:lstStyle/>
            <a:p>
              <a:pPr algn="r"/>
              <a:endParaRPr lang="fr-FR" sz="2000" b="1" i="1">
                <a:solidFill>
                  <a:schemeClr val="bg1">
                    <a:lumMod val="50000"/>
                  </a:schemeClr>
                </a:solidFill>
                <a:latin typeface="+mj-lt"/>
                <a:ea typeface="Montserrat Light" charset="0"/>
                <a:cs typeface="Montserrat Light" charset="0"/>
              </a:endParaRPr>
            </a:p>
          </p:txBody>
        </p:sp>
        <p:cxnSp>
          <p:nvCxnSpPr>
            <p:cNvPr id="21" name="Connecteur droit 20">
              <a:extLst>
                <a:ext uri="{FF2B5EF4-FFF2-40B4-BE49-F238E27FC236}">
                  <a16:creationId xmlns:a16="http://schemas.microsoft.com/office/drawing/2014/main" id="{CC679B2C-422E-419A-9373-7C70A05AF847}"/>
                </a:ext>
              </a:extLst>
            </p:cNvPr>
            <p:cNvCxnSpPr>
              <a:cxnSpLocks/>
            </p:cNvCxnSpPr>
            <p:nvPr/>
          </p:nvCxnSpPr>
          <p:spPr>
            <a:xfrm>
              <a:off x="318305" y="1805171"/>
              <a:ext cx="7361298" cy="45561"/>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22" name="Espace réservé du texte 2">
              <a:hlinkClick r:id="" action="ppaction://noaction"/>
              <a:extLst>
                <a:ext uri="{FF2B5EF4-FFF2-40B4-BE49-F238E27FC236}">
                  <a16:creationId xmlns:a16="http://schemas.microsoft.com/office/drawing/2014/main" id="{E1C865B0-9DA5-4C58-88A0-5582AEF4FC1E}"/>
                </a:ext>
              </a:extLst>
            </p:cNvPr>
            <p:cNvSpPr txBox="1">
              <a:spLocks/>
            </p:cNvSpPr>
            <p:nvPr/>
          </p:nvSpPr>
          <p:spPr>
            <a:xfrm>
              <a:off x="992506" y="1491301"/>
              <a:ext cx="5951256" cy="274064"/>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000" b="1" dirty="0">
                  <a:solidFill>
                    <a:schemeClr val="accent1">
                      <a:lumMod val="75000"/>
                    </a:schemeClr>
                  </a:solidFill>
                  <a:latin typeface="+mj-lt"/>
                  <a:ea typeface="Montserrat" charset="0"/>
                  <a:cs typeface="Montserrat" charset="0"/>
                </a:rPr>
                <a:t>Actions principales et actions pratiques</a:t>
              </a:r>
            </a:p>
          </p:txBody>
        </p:sp>
      </p:grpSp>
      <p:sp>
        <p:nvSpPr>
          <p:cNvPr id="24" name="Espace réservé du texte 2">
            <a:extLst>
              <a:ext uri="{FF2B5EF4-FFF2-40B4-BE49-F238E27FC236}">
                <a16:creationId xmlns:a16="http://schemas.microsoft.com/office/drawing/2014/main" id="{7C85353B-17C7-481E-B3A6-6BCD82C6E1A4}"/>
              </a:ext>
            </a:extLst>
          </p:cNvPr>
          <p:cNvSpPr txBox="1">
            <a:spLocks/>
          </p:cNvSpPr>
          <p:nvPr/>
        </p:nvSpPr>
        <p:spPr>
          <a:xfrm>
            <a:off x="979952" y="3747285"/>
            <a:ext cx="911811" cy="53510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2800" dirty="0">
              <a:latin typeface="+mj-lt"/>
            </a:endParaRPr>
          </a:p>
        </p:txBody>
      </p:sp>
      <p:grpSp>
        <p:nvGrpSpPr>
          <p:cNvPr id="36" name="Grouper 122">
            <a:extLst>
              <a:ext uri="{FF2B5EF4-FFF2-40B4-BE49-F238E27FC236}">
                <a16:creationId xmlns:a16="http://schemas.microsoft.com/office/drawing/2014/main" id="{CDC35119-315F-44D8-A6F2-C8BC08262136}"/>
              </a:ext>
            </a:extLst>
          </p:cNvPr>
          <p:cNvGrpSpPr/>
          <p:nvPr/>
        </p:nvGrpSpPr>
        <p:grpSpPr>
          <a:xfrm>
            <a:off x="1234793" y="3894852"/>
            <a:ext cx="7785382" cy="535105"/>
            <a:chOff x="569106" y="1235435"/>
            <a:chExt cx="7594099" cy="594685"/>
          </a:xfrm>
        </p:grpSpPr>
        <p:sp>
          <p:nvSpPr>
            <p:cNvPr id="38" name="Espace réservé du texte 2">
              <a:extLst>
                <a:ext uri="{FF2B5EF4-FFF2-40B4-BE49-F238E27FC236}">
                  <a16:creationId xmlns:a16="http://schemas.microsoft.com/office/drawing/2014/main" id="{2D882B19-4C57-4BA7-B31D-D1ACB1CBE1A9}"/>
                </a:ext>
              </a:extLst>
            </p:cNvPr>
            <p:cNvSpPr txBox="1">
              <a:spLocks/>
            </p:cNvSpPr>
            <p:nvPr/>
          </p:nvSpPr>
          <p:spPr>
            <a:xfrm>
              <a:off x="569106" y="1235435"/>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mj-lt"/>
                </a:rPr>
                <a:t>2.3</a:t>
              </a:r>
            </a:p>
          </p:txBody>
        </p:sp>
        <p:sp>
          <p:nvSpPr>
            <p:cNvPr id="39" name="ZoneTexte 38">
              <a:extLst>
                <a:ext uri="{FF2B5EF4-FFF2-40B4-BE49-F238E27FC236}">
                  <a16:creationId xmlns:a16="http://schemas.microsoft.com/office/drawing/2014/main" id="{2F8A4E3B-285A-4BEC-AAB3-1D0F91D71871}"/>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40" name="Connecteur droit 39">
              <a:extLst>
                <a:ext uri="{FF2B5EF4-FFF2-40B4-BE49-F238E27FC236}">
                  <a16:creationId xmlns:a16="http://schemas.microsoft.com/office/drawing/2014/main" id="{56D6118B-FAA8-454E-962A-49818022AC84}"/>
                </a:ext>
              </a:extLst>
            </p:cNvPr>
            <p:cNvCxnSpPr>
              <a:cxnSpLocks/>
            </p:cNvCxnSpPr>
            <p:nvPr/>
          </p:nvCxnSpPr>
          <p:spPr>
            <a:xfrm>
              <a:off x="576921" y="1750769"/>
              <a:ext cx="7395297" cy="46313"/>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41" name="Espace réservé du texte 2">
              <a:hlinkClick r:id="" action="ppaction://noaction"/>
              <a:extLst>
                <a:ext uri="{FF2B5EF4-FFF2-40B4-BE49-F238E27FC236}">
                  <a16:creationId xmlns:a16="http://schemas.microsoft.com/office/drawing/2014/main" id="{027EC82E-F9C0-4A7B-B2B8-AC4A81F20A12}"/>
                </a:ext>
              </a:extLst>
            </p:cNvPr>
            <p:cNvSpPr txBox="1">
              <a:spLocks/>
            </p:cNvSpPr>
            <p:nvPr/>
          </p:nvSpPr>
          <p:spPr>
            <a:xfrm>
              <a:off x="1214733" y="1487361"/>
              <a:ext cx="6948472" cy="274064"/>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000" b="1" dirty="0">
                  <a:solidFill>
                    <a:schemeClr val="accent1">
                      <a:lumMod val="75000"/>
                    </a:schemeClr>
                  </a:solidFill>
                  <a:latin typeface="+mj-lt"/>
                  <a:ea typeface="Montserrat" charset="0"/>
                  <a:cs typeface="Montserrat" charset="0"/>
                </a:rPr>
                <a:t>Commandes</a:t>
              </a:r>
            </a:p>
          </p:txBody>
        </p:sp>
      </p:grpSp>
      <p:grpSp>
        <p:nvGrpSpPr>
          <p:cNvPr id="52" name="Grouper 122">
            <a:extLst>
              <a:ext uri="{FF2B5EF4-FFF2-40B4-BE49-F238E27FC236}">
                <a16:creationId xmlns:a16="http://schemas.microsoft.com/office/drawing/2014/main" id="{8AFB2C57-4D26-48F9-B91A-6E62BAEB71A9}"/>
              </a:ext>
            </a:extLst>
          </p:cNvPr>
          <p:cNvGrpSpPr/>
          <p:nvPr/>
        </p:nvGrpSpPr>
        <p:grpSpPr>
          <a:xfrm>
            <a:off x="485948" y="897777"/>
            <a:ext cx="8345581" cy="535377"/>
            <a:chOff x="318305" y="1244437"/>
            <a:chExt cx="7615283" cy="594987"/>
          </a:xfrm>
        </p:grpSpPr>
        <p:sp>
          <p:nvSpPr>
            <p:cNvPr id="53" name="Espace réservé du texte 2">
              <a:extLst>
                <a:ext uri="{FF2B5EF4-FFF2-40B4-BE49-F238E27FC236}">
                  <a16:creationId xmlns:a16="http://schemas.microsoft.com/office/drawing/2014/main" id="{D66DE2A7-818C-4709-9714-77F0203249DF}"/>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1.</a:t>
              </a:r>
            </a:p>
          </p:txBody>
        </p:sp>
        <p:sp>
          <p:nvSpPr>
            <p:cNvPr id="54" name="ZoneTexte 53">
              <a:extLst>
                <a:ext uri="{FF2B5EF4-FFF2-40B4-BE49-F238E27FC236}">
                  <a16:creationId xmlns:a16="http://schemas.microsoft.com/office/drawing/2014/main" id="{4648C58E-B296-4BB3-94C2-EEC1AE52963F}"/>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55" name="Connecteur droit 54">
              <a:extLst>
                <a:ext uri="{FF2B5EF4-FFF2-40B4-BE49-F238E27FC236}">
                  <a16:creationId xmlns:a16="http://schemas.microsoft.com/office/drawing/2014/main" id="{229DD74D-8E65-4023-8AA0-33159756039E}"/>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56" name="Espace réservé du texte 2">
              <a:hlinkClick r:id="" action="ppaction://noaction"/>
              <a:extLst>
                <a:ext uri="{FF2B5EF4-FFF2-40B4-BE49-F238E27FC236}">
                  <a16:creationId xmlns:a16="http://schemas.microsoft.com/office/drawing/2014/main" id="{2FBC1417-5B73-4EBC-B800-CD98120BA238}"/>
                </a:ext>
              </a:extLst>
            </p:cNvPr>
            <p:cNvSpPr txBox="1">
              <a:spLocks/>
            </p:cNvSpPr>
            <p:nvPr/>
          </p:nvSpPr>
          <p:spPr>
            <a:xfrm>
              <a:off x="985116" y="1499633"/>
              <a:ext cx="6147162" cy="304135"/>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Brefs rappels sur les tests fonctionnels</a:t>
              </a:r>
            </a:p>
          </p:txBody>
        </p:sp>
      </p:grpSp>
      <p:grpSp>
        <p:nvGrpSpPr>
          <p:cNvPr id="57" name="Grouper 122">
            <a:extLst>
              <a:ext uri="{FF2B5EF4-FFF2-40B4-BE49-F238E27FC236}">
                <a16:creationId xmlns:a16="http://schemas.microsoft.com/office/drawing/2014/main" id="{62CFB733-4C35-4FBA-A142-67AA66A3934E}"/>
              </a:ext>
            </a:extLst>
          </p:cNvPr>
          <p:cNvGrpSpPr/>
          <p:nvPr/>
        </p:nvGrpSpPr>
        <p:grpSpPr>
          <a:xfrm>
            <a:off x="494415" y="1518012"/>
            <a:ext cx="8310913" cy="535377"/>
            <a:chOff x="318305" y="1244437"/>
            <a:chExt cx="7615283" cy="594987"/>
          </a:xfrm>
        </p:grpSpPr>
        <p:sp>
          <p:nvSpPr>
            <p:cNvPr id="58" name="Espace réservé du texte 2">
              <a:extLst>
                <a:ext uri="{FF2B5EF4-FFF2-40B4-BE49-F238E27FC236}">
                  <a16:creationId xmlns:a16="http://schemas.microsoft.com/office/drawing/2014/main" id="{7F224B82-F60C-4E49-9660-3EC3465CF42E}"/>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2.</a:t>
              </a:r>
            </a:p>
          </p:txBody>
        </p:sp>
        <p:sp>
          <p:nvSpPr>
            <p:cNvPr id="59" name="ZoneTexte 58">
              <a:extLst>
                <a:ext uri="{FF2B5EF4-FFF2-40B4-BE49-F238E27FC236}">
                  <a16:creationId xmlns:a16="http://schemas.microsoft.com/office/drawing/2014/main" id="{89A09431-FE27-497B-98AF-F71BB4118779}"/>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60" name="Connecteur droit 59">
              <a:extLst>
                <a:ext uri="{FF2B5EF4-FFF2-40B4-BE49-F238E27FC236}">
                  <a16:creationId xmlns:a16="http://schemas.microsoft.com/office/drawing/2014/main" id="{932BCA51-6CEC-4FEF-BCC3-1880C055E618}"/>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61" name="Espace réservé du texte 2">
              <a:hlinkClick r:id="" action="ppaction://noaction"/>
              <a:extLst>
                <a:ext uri="{FF2B5EF4-FFF2-40B4-BE49-F238E27FC236}">
                  <a16:creationId xmlns:a16="http://schemas.microsoft.com/office/drawing/2014/main" id="{926EB6E8-4D3F-423B-A8E4-2A35F16A8DEB}"/>
                </a:ext>
              </a:extLst>
            </p:cNvPr>
            <p:cNvSpPr txBox="1">
              <a:spLocks/>
            </p:cNvSpPr>
            <p:nvPr/>
          </p:nvSpPr>
          <p:spPr>
            <a:xfrm>
              <a:off x="985116" y="1499633"/>
              <a:ext cx="6778771" cy="304135"/>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Quels tests fonctionnels automatiser et pourquoi ?</a:t>
              </a:r>
            </a:p>
          </p:txBody>
        </p:sp>
      </p:grpSp>
      <p:grpSp>
        <p:nvGrpSpPr>
          <p:cNvPr id="62" name="Grouper 122">
            <a:extLst>
              <a:ext uri="{FF2B5EF4-FFF2-40B4-BE49-F238E27FC236}">
                <a16:creationId xmlns:a16="http://schemas.microsoft.com/office/drawing/2014/main" id="{3F14FE7C-CEC2-4610-98EA-90E25B7C3AFA}"/>
              </a:ext>
            </a:extLst>
          </p:cNvPr>
          <p:cNvGrpSpPr/>
          <p:nvPr/>
        </p:nvGrpSpPr>
        <p:grpSpPr>
          <a:xfrm>
            <a:off x="485947" y="2147063"/>
            <a:ext cx="8319381" cy="535377"/>
            <a:chOff x="318305" y="1244437"/>
            <a:chExt cx="7615283" cy="594987"/>
          </a:xfrm>
        </p:grpSpPr>
        <p:sp>
          <p:nvSpPr>
            <p:cNvPr id="63" name="Espace réservé du texte 2">
              <a:extLst>
                <a:ext uri="{FF2B5EF4-FFF2-40B4-BE49-F238E27FC236}">
                  <a16:creationId xmlns:a16="http://schemas.microsoft.com/office/drawing/2014/main" id="{6462D57F-9CEB-430C-9795-8FE92BA7B6F1}"/>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3.</a:t>
              </a:r>
            </a:p>
          </p:txBody>
        </p:sp>
        <p:sp>
          <p:nvSpPr>
            <p:cNvPr id="64" name="ZoneTexte 63">
              <a:extLst>
                <a:ext uri="{FF2B5EF4-FFF2-40B4-BE49-F238E27FC236}">
                  <a16:creationId xmlns:a16="http://schemas.microsoft.com/office/drawing/2014/main" id="{325B0BBE-49B6-41A9-A140-83E707187971}"/>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65" name="Connecteur droit 64">
              <a:extLst>
                <a:ext uri="{FF2B5EF4-FFF2-40B4-BE49-F238E27FC236}">
                  <a16:creationId xmlns:a16="http://schemas.microsoft.com/office/drawing/2014/main" id="{34C048C8-53B3-4427-8B3C-372E63DD38DA}"/>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66" name="Espace réservé du texte 2">
              <a:hlinkClick r:id="" action="ppaction://noaction"/>
              <a:extLst>
                <a:ext uri="{FF2B5EF4-FFF2-40B4-BE49-F238E27FC236}">
                  <a16:creationId xmlns:a16="http://schemas.microsoft.com/office/drawing/2014/main" id="{64032F3F-DE18-47FF-AA5A-35C1B9DE7177}"/>
                </a:ext>
              </a:extLst>
            </p:cNvPr>
            <p:cNvSpPr txBox="1">
              <a:spLocks/>
            </p:cNvSpPr>
            <p:nvPr/>
          </p:nvSpPr>
          <p:spPr>
            <a:xfrm>
              <a:off x="985116" y="1499632"/>
              <a:ext cx="6147162" cy="304135"/>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Comment démarrer avec </a:t>
              </a:r>
              <a:r>
                <a:rPr lang="fr-FR" sz="2800" b="1" dirty="0" err="1">
                  <a:latin typeface="+mj-lt"/>
                  <a:ea typeface="Montserrat" charset="0"/>
                  <a:cs typeface="Montserrat" charset="0"/>
                </a:rPr>
                <a:t>Selenium</a:t>
              </a:r>
              <a:r>
                <a:rPr lang="fr-FR" sz="2800" b="1" dirty="0">
                  <a:latin typeface="+mj-lt"/>
                  <a:ea typeface="Montserrat" charset="0"/>
                  <a:cs typeface="Montserrat" charset="0"/>
                </a:rPr>
                <a:t> IDE ?</a:t>
              </a:r>
            </a:p>
          </p:txBody>
        </p:sp>
      </p:grpSp>
      <p:grpSp>
        <p:nvGrpSpPr>
          <p:cNvPr id="67" name="Grouper 122">
            <a:extLst>
              <a:ext uri="{FF2B5EF4-FFF2-40B4-BE49-F238E27FC236}">
                <a16:creationId xmlns:a16="http://schemas.microsoft.com/office/drawing/2014/main" id="{93D84340-C2CC-4FD4-8B77-BB6F86F2B093}"/>
              </a:ext>
            </a:extLst>
          </p:cNvPr>
          <p:cNvGrpSpPr/>
          <p:nvPr/>
        </p:nvGrpSpPr>
        <p:grpSpPr>
          <a:xfrm>
            <a:off x="469398" y="4442520"/>
            <a:ext cx="8362131" cy="535377"/>
            <a:chOff x="318305" y="1244437"/>
            <a:chExt cx="7615283" cy="594987"/>
          </a:xfrm>
        </p:grpSpPr>
        <p:sp>
          <p:nvSpPr>
            <p:cNvPr id="68" name="Espace réservé du texte 2">
              <a:extLst>
                <a:ext uri="{FF2B5EF4-FFF2-40B4-BE49-F238E27FC236}">
                  <a16:creationId xmlns:a16="http://schemas.microsoft.com/office/drawing/2014/main" id="{8280E719-57EC-4C26-A13B-DBE7DB4B4D14}"/>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4.</a:t>
              </a:r>
            </a:p>
          </p:txBody>
        </p:sp>
        <p:sp>
          <p:nvSpPr>
            <p:cNvPr id="69" name="ZoneTexte 68">
              <a:extLst>
                <a:ext uri="{FF2B5EF4-FFF2-40B4-BE49-F238E27FC236}">
                  <a16:creationId xmlns:a16="http://schemas.microsoft.com/office/drawing/2014/main" id="{A89A2135-B72D-455D-A228-19876CAF83FA}"/>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70" name="Connecteur droit 69">
              <a:extLst>
                <a:ext uri="{FF2B5EF4-FFF2-40B4-BE49-F238E27FC236}">
                  <a16:creationId xmlns:a16="http://schemas.microsoft.com/office/drawing/2014/main" id="{3A708CAC-90C2-40F8-969B-5BA06EACF908}"/>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71" name="Espace réservé du texte 2">
              <a:hlinkClick r:id="" action="ppaction://noaction"/>
              <a:extLst>
                <a:ext uri="{FF2B5EF4-FFF2-40B4-BE49-F238E27FC236}">
                  <a16:creationId xmlns:a16="http://schemas.microsoft.com/office/drawing/2014/main" id="{31AAE2CC-C08F-413B-8BA0-C40AAB35F86B}"/>
                </a:ext>
              </a:extLst>
            </p:cNvPr>
            <p:cNvSpPr txBox="1">
              <a:spLocks/>
            </p:cNvSpPr>
            <p:nvPr/>
          </p:nvSpPr>
          <p:spPr>
            <a:xfrm>
              <a:off x="987105" y="1499632"/>
              <a:ext cx="6770669" cy="304137"/>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Exemples de scénarios écrits avec </a:t>
              </a:r>
              <a:r>
                <a:rPr lang="fr-FR" sz="2800" b="1" dirty="0" err="1">
                  <a:latin typeface="+mj-lt"/>
                  <a:ea typeface="Montserrat" charset="0"/>
                  <a:cs typeface="Montserrat" charset="0"/>
                </a:rPr>
                <a:t>Selenium</a:t>
              </a:r>
              <a:r>
                <a:rPr lang="fr-FR" sz="2800" b="1" dirty="0">
                  <a:latin typeface="+mj-lt"/>
                  <a:ea typeface="Montserrat" charset="0"/>
                  <a:cs typeface="Montserrat" charset="0"/>
                </a:rPr>
                <a:t> IDE</a:t>
              </a:r>
            </a:p>
          </p:txBody>
        </p:sp>
      </p:grpSp>
      <p:grpSp>
        <p:nvGrpSpPr>
          <p:cNvPr id="72" name="Grouper 122">
            <a:extLst>
              <a:ext uri="{FF2B5EF4-FFF2-40B4-BE49-F238E27FC236}">
                <a16:creationId xmlns:a16="http://schemas.microsoft.com/office/drawing/2014/main" id="{D10352B7-17B2-4647-B283-C1D217B3D55C}"/>
              </a:ext>
            </a:extLst>
          </p:cNvPr>
          <p:cNvGrpSpPr/>
          <p:nvPr/>
        </p:nvGrpSpPr>
        <p:grpSpPr>
          <a:xfrm>
            <a:off x="454979" y="5060886"/>
            <a:ext cx="8345581" cy="535377"/>
            <a:chOff x="318305" y="1244437"/>
            <a:chExt cx="7615283" cy="594987"/>
          </a:xfrm>
        </p:grpSpPr>
        <p:sp>
          <p:nvSpPr>
            <p:cNvPr id="73" name="Espace réservé du texte 2">
              <a:extLst>
                <a:ext uri="{FF2B5EF4-FFF2-40B4-BE49-F238E27FC236}">
                  <a16:creationId xmlns:a16="http://schemas.microsoft.com/office/drawing/2014/main" id="{6D9BFBCF-0924-454E-878E-D4A7C9BDB0DE}"/>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5.</a:t>
              </a:r>
            </a:p>
          </p:txBody>
        </p:sp>
        <p:sp>
          <p:nvSpPr>
            <p:cNvPr id="74" name="ZoneTexte 73">
              <a:extLst>
                <a:ext uri="{FF2B5EF4-FFF2-40B4-BE49-F238E27FC236}">
                  <a16:creationId xmlns:a16="http://schemas.microsoft.com/office/drawing/2014/main" id="{E6A1D78A-CC5F-49A9-9E51-66BB8FC2F148}"/>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75" name="Connecteur droit 74">
              <a:extLst>
                <a:ext uri="{FF2B5EF4-FFF2-40B4-BE49-F238E27FC236}">
                  <a16:creationId xmlns:a16="http://schemas.microsoft.com/office/drawing/2014/main" id="{4597310C-7873-4598-B28C-C7F290659FF5}"/>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76" name="Espace réservé du texte 2">
              <a:hlinkClick r:id="" action="ppaction://noaction"/>
              <a:extLst>
                <a:ext uri="{FF2B5EF4-FFF2-40B4-BE49-F238E27FC236}">
                  <a16:creationId xmlns:a16="http://schemas.microsoft.com/office/drawing/2014/main" id="{5D713688-CE74-44DC-B816-3CAACBF0A081}"/>
                </a:ext>
              </a:extLst>
            </p:cNvPr>
            <p:cNvSpPr txBox="1">
              <a:spLocks/>
            </p:cNvSpPr>
            <p:nvPr/>
          </p:nvSpPr>
          <p:spPr>
            <a:xfrm>
              <a:off x="985116" y="1499632"/>
              <a:ext cx="6147162" cy="304135"/>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Démonstration</a:t>
              </a:r>
            </a:p>
          </p:txBody>
        </p:sp>
      </p:grpSp>
      <p:grpSp>
        <p:nvGrpSpPr>
          <p:cNvPr id="44" name="Grouper 122">
            <a:extLst>
              <a:ext uri="{FF2B5EF4-FFF2-40B4-BE49-F238E27FC236}">
                <a16:creationId xmlns:a16="http://schemas.microsoft.com/office/drawing/2014/main" id="{C1091F12-2023-43BC-9E93-A644B2D19BC2}"/>
              </a:ext>
            </a:extLst>
          </p:cNvPr>
          <p:cNvGrpSpPr/>
          <p:nvPr/>
        </p:nvGrpSpPr>
        <p:grpSpPr>
          <a:xfrm>
            <a:off x="441147" y="5615085"/>
            <a:ext cx="8345581" cy="535377"/>
            <a:chOff x="318305" y="1244437"/>
            <a:chExt cx="7615283" cy="594987"/>
          </a:xfrm>
        </p:grpSpPr>
        <p:sp>
          <p:nvSpPr>
            <p:cNvPr id="45" name="Espace réservé du texte 2">
              <a:extLst>
                <a:ext uri="{FF2B5EF4-FFF2-40B4-BE49-F238E27FC236}">
                  <a16:creationId xmlns:a16="http://schemas.microsoft.com/office/drawing/2014/main" id="{F241B716-506D-4F84-87C0-ED41EA55E491}"/>
                </a:ext>
              </a:extLst>
            </p:cNvPr>
            <p:cNvSpPr txBox="1">
              <a:spLocks/>
            </p:cNvSpPr>
            <p:nvPr/>
          </p:nvSpPr>
          <p:spPr>
            <a:xfrm>
              <a:off x="318305" y="1244437"/>
              <a:ext cx="832021" cy="594685"/>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003A70"/>
                  </a:solidFill>
                  <a:latin typeface="Montserrat" charset="0"/>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solidFill>
                    <a:srgbClr val="00B0F0"/>
                  </a:solidFill>
                  <a:latin typeface="+mj-lt"/>
                </a:rPr>
                <a:t>6.</a:t>
              </a:r>
            </a:p>
          </p:txBody>
        </p:sp>
        <p:sp>
          <p:nvSpPr>
            <p:cNvPr id="46" name="ZoneTexte 45">
              <a:extLst>
                <a:ext uri="{FF2B5EF4-FFF2-40B4-BE49-F238E27FC236}">
                  <a16:creationId xmlns:a16="http://schemas.microsoft.com/office/drawing/2014/main" id="{74B60E79-9EF4-481E-84BC-FA6ABF859FD8}"/>
                </a:ext>
              </a:extLst>
            </p:cNvPr>
            <p:cNvSpPr txBox="1"/>
            <p:nvPr/>
          </p:nvSpPr>
          <p:spPr>
            <a:xfrm>
              <a:off x="5687678" y="1422268"/>
              <a:ext cx="184680" cy="282188"/>
            </a:xfrm>
            <a:prstGeom prst="rect">
              <a:avLst/>
            </a:prstGeom>
            <a:noFill/>
          </p:spPr>
          <p:txBody>
            <a:bodyPr wrap="none" rtlCol="0" anchor="ctr">
              <a:spAutoFit/>
            </a:bodyPr>
            <a:lstStyle/>
            <a:p>
              <a:pPr algn="r"/>
              <a:endParaRPr lang="fr-FR" sz="1050" b="1" i="1">
                <a:solidFill>
                  <a:schemeClr val="bg1">
                    <a:lumMod val="50000"/>
                  </a:schemeClr>
                </a:solidFill>
                <a:latin typeface="+mj-lt"/>
                <a:ea typeface="Montserrat Light" charset="0"/>
                <a:cs typeface="Montserrat Light" charset="0"/>
              </a:endParaRPr>
            </a:p>
          </p:txBody>
        </p:sp>
        <p:cxnSp>
          <p:nvCxnSpPr>
            <p:cNvPr id="47" name="Connecteur droit 46">
              <a:extLst>
                <a:ext uri="{FF2B5EF4-FFF2-40B4-BE49-F238E27FC236}">
                  <a16:creationId xmlns:a16="http://schemas.microsoft.com/office/drawing/2014/main" id="{62E8EBFA-978A-475E-9F18-4E6B2F155093}"/>
                </a:ext>
              </a:extLst>
            </p:cNvPr>
            <p:cNvCxnSpPr>
              <a:cxnSpLocks/>
            </p:cNvCxnSpPr>
            <p:nvPr/>
          </p:nvCxnSpPr>
          <p:spPr>
            <a:xfrm flipV="1">
              <a:off x="318305" y="1803769"/>
              <a:ext cx="7615283" cy="35655"/>
            </a:xfrm>
            <a:prstGeom prst="line">
              <a:avLst/>
            </a:prstGeom>
            <a:ln>
              <a:solidFill>
                <a:srgbClr val="BCBCC5"/>
              </a:solidFill>
            </a:ln>
          </p:spPr>
          <p:style>
            <a:lnRef idx="1">
              <a:schemeClr val="accent1"/>
            </a:lnRef>
            <a:fillRef idx="0">
              <a:schemeClr val="accent1"/>
            </a:fillRef>
            <a:effectRef idx="0">
              <a:schemeClr val="accent1"/>
            </a:effectRef>
            <a:fontRef idx="minor">
              <a:schemeClr val="tx1"/>
            </a:fontRef>
          </p:style>
        </p:cxnSp>
        <p:sp>
          <p:nvSpPr>
            <p:cNvPr id="48" name="Espace réservé du texte 2">
              <a:hlinkClick r:id="" action="ppaction://noaction"/>
              <a:extLst>
                <a:ext uri="{FF2B5EF4-FFF2-40B4-BE49-F238E27FC236}">
                  <a16:creationId xmlns:a16="http://schemas.microsoft.com/office/drawing/2014/main" id="{4AE60219-0769-4D66-8711-9FF83AFD2C91}"/>
                </a:ext>
              </a:extLst>
            </p:cNvPr>
            <p:cNvSpPr txBox="1">
              <a:spLocks/>
            </p:cNvSpPr>
            <p:nvPr/>
          </p:nvSpPr>
          <p:spPr>
            <a:xfrm>
              <a:off x="985116" y="1499632"/>
              <a:ext cx="6147162" cy="304135"/>
            </a:xfrm>
            <a:prstGeom prst="rect">
              <a:avLst/>
            </a:prstGeom>
          </p:spPr>
          <p:txBody>
            <a:bodyPr wrap="square"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rgbClr val="00ADE9"/>
                  </a:solidFill>
                  <a:latin typeface="Montserrat Light" charset="0"/>
                  <a:ea typeface="Montserrat Light" charset="0"/>
                  <a:cs typeface="Montserrat Light"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rgbClr val="00ADE9"/>
                  </a:solidFill>
                  <a:latin typeface="Montserrat Light" charset="0"/>
                  <a:ea typeface="Montserrat Light" charset="0"/>
                  <a:cs typeface="Montserrat Light"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rgbClr val="00ADE9"/>
                  </a:solidFill>
                  <a:latin typeface="Montserrat Light" charset="0"/>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900"/>
                </a:lnSpc>
              </a:pPr>
              <a:r>
                <a:rPr lang="fr-FR" sz="2800" b="1" dirty="0">
                  <a:latin typeface="+mj-lt"/>
                  <a:ea typeface="Montserrat" charset="0"/>
                  <a:cs typeface="Montserrat" charset="0"/>
                </a:rPr>
                <a:t>Recommandations</a:t>
              </a:r>
            </a:p>
          </p:txBody>
        </p:sp>
      </p:grpSp>
    </p:spTree>
    <p:extLst>
      <p:ext uri="{BB962C8B-B14F-4D97-AF65-F5344CB8AC3E}">
        <p14:creationId xmlns:p14="http://schemas.microsoft.com/office/powerpoint/2010/main" val="127134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Actions principales</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2662555" cy="5779344"/>
          </a:xfrm>
        </p:spPr>
        <p:txBody>
          <a:bodyPr>
            <a:normAutofit lnSpcReduction="10000"/>
          </a:bodyPr>
          <a:lstStyle/>
          <a:p>
            <a:r>
              <a:rPr lang="fr-FR" sz="1600" b="1" dirty="0">
                <a:solidFill>
                  <a:srgbClr val="00B0F0"/>
                </a:solidFill>
              </a:rPr>
              <a:t>Construction d’un test</a:t>
            </a:r>
          </a:p>
          <a:p>
            <a:pPr lvl="1"/>
            <a:r>
              <a:rPr lang="fr-FR" sz="1400" dirty="0"/>
              <a:t>Ajout d’un scénario</a:t>
            </a:r>
          </a:p>
          <a:p>
            <a:pPr lvl="1"/>
            <a:endParaRPr lang="fr-FR" sz="1400" dirty="0"/>
          </a:p>
          <a:p>
            <a:pPr lvl="1"/>
            <a:endParaRPr lang="fr-FR" sz="1400" dirty="0"/>
          </a:p>
          <a:p>
            <a:pPr lvl="1"/>
            <a:r>
              <a:rPr lang="fr-FR" sz="1400" dirty="0"/>
              <a:t>Renommage</a:t>
            </a:r>
          </a:p>
          <a:p>
            <a:pPr lvl="1"/>
            <a:r>
              <a:rPr lang="fr-FR" sz="1400" dirty="0"/>
              <a:t>Duplication</a:t>
            </a:r>
          </a:p>
          <a:p>
            <a:pPr lvl="1"/>
            <a:r>
              <a:rPr lang="fr-FR" sz="1400" dirty="0"/>
              <a:t>Suppression</a:t>
            </a:r>
          </a:p>
          <a:p>
            <a:pPr lvl="1"/>
            <a:r>
              <a:rPr lang="fr-FR" sz="1400" dirty="0"/>
              <a:t>Export</a:t>
            </a:r>
          </a:p>
          <a:p>
            <a:pPr lvl="2"/>
            <a:r>
              <a:rPr lang="fr-FR" sz="1250" dirty="0"/>
              <a:t>C# (</a:t>
            </a:r>
            <a:r>
              <a:rPr lang="fr-FR" sz="1250" dirty="0" err="1"/>
              <a:t>Nunit</a:t>
            </a:r>
            <a:r>
              <a:rPr lang="fr-FR" sz="1250" dirty="0"/>
              <a:t>, </a:t>
            </a:r>
            <a:r>
              <a:rPr lang="fr-FR" sz="1250" dirty="0" err="1"/>
              <a:t>Xunit</a:t>
            </a:r>
            <a:r>
              <a:rPr lang="fr-FR" sz="1250" dirty="0"/>
              <a:t>)</a:t>
            </a:r>
          </a:p>
          <a:p>
            <a:pPr lvl="2"/>
            <a:r>
              <a:rPr lang="fr-FR" sz="1250" dirty="0"/>
              <a:t>Java (</a:t>
            </a:r>
            <a:r>
              <a:rPr lang="fr-FR" sz="1250" dirty="0" err="1"/>
              <a:t>Junit</a:t>
            </a:r>
            <a:r>
              <a:rPr lang="fr-FR" sz="1250" dirty="0"/>
              <a:t>)</a:t>
            </a:r>
          </a:p>
          <a:p>
            <a:pPr lvl="2"/>
            <a:r>
              <a:rPr lang="fr-FR" sz="1250" dirty="0"/>
              <a:t>JavaScript Mocha</a:t>
            </a:r>
          </a:p>
          <a:p>
            <a:pPr lvl="2"/>
            <a:r>
              <a:rPr lang="fr-FR" sz="1250" dirty="0"/>
              <a:t>Python </a:t>
            </a:r>
            <a:r>
              <a:rPr lang="fr-FR" sz="1250" dirty="0" err="1"/>
              <a:t>pytest</a:t>
            </a:r>
            <a:endParaRPr lang="fr-FR" sz="1250" dirty="0"/>
          </a:p>
          <a:p>
            <a:pPr lvl="2"/>
            <a:r>
              <a:rPr lang="fr-FR" sz="1250" dirty="0"/>
              <a:t>Ruby </a:t>
            </a:r>
            <a:r>
              <a:rPr lang="fr-FR" sz="1250" dirty="0" err="1"/>
              <a:t>RSpec</a:t>
            </a:r>
            <a:endParaRPr lang="fr-FR" sz="1250" dirty="0"/>
          </a:p>
          <a:p>
            <a:pPr lvl="1"/>
            <a:endParaRPr lang="fr-FR" sz="1400" dirty="0"/>
          </a:p>
          <a:p>
            <a:pPr lvl="1"/>
            <a:endParaRPr lang="fr-FR" sz="1400" dirty="0"/>
          </a:p>
          <a:p>
            <a:pPr lvl="1"/>
            <a:endParaRPr lang="fr-FR" sz="1400" dirty="0"/>
          </a:p>
          <a:p>
            <a:pPr lvl="1"/>
            <a:endParaRPr lang="fr-FR" sz="1400" dirty="0"/>
          </a:p>
          <a:p>
            <a:r>
              <a:rPr lang="fr-FR" sz="1600" b="1" dirty="0">
                <a:solidFill>
                  <a:srgbClr val="00B0F0"/>
                </a:solidFill>
              </a:rPr>
              <a:t>Etapes de tests</a:t>
            </a:r>
          </a:p>
          <a:p>
            <a:pPr lvl="1"/>
            <a:r>
              <a:rPr lang="fr-FR" sz="1400" dirty="0">
                <a:solidFill>
                  <a:schemeClr val="tx1"/>
                </a:solidFill>
              </a:rPr>
              <a:t>Ajout d’une commande</a:t>
            </a:r>
          </a:p>
          <a:p>
            <a:pPr lvl="1"/>
            <a:r>
              <a:rPr lang="fr-FR" sz="1400" dirty="0">
                <a:solidFill>
                  <a:schemeClr val="tx1"/>
                </a:solidFill>
              </a:rPr>
              <a:t>Copie d’une commande</a:t>
            </a:r>
          </a:p>
          <a:p>
            <a:pPr lvl="1"/>
            <a:r>
              <a:rPr lang="fr-FR" sz="1400" dirty="0">
                <a:solidFill>
                  <a:schemeClr val="tx1"/>
                </a:solidFill>
              </a:rPr>
              <a:t>Coupe</a:t>
            </a:r>
          </a:p>
          <a:p>
            <a:pPr lvl="1"/>
            <a:r>
              <a:rPr lang="fr-FR" sz="1400" dirty="0">
                <a:solidFill>
                  <a:schemeClr val="tx1"/>
                </a:solidFill>
              </a:rPr>
              <a:t>Colle</a:t>
            </a:r>
          </a:p>
          <a:p>
            <a:pPr lvl="1"/>
            <a:r>
              <a:rPr lang="fr-FR" sz="1400" dirty="0">
                <a:solidFill>
                  <a:schemeClr val="tx1"/>
                </a:solidFill>
              </a:rPr>
              <a:t>Suppression</a:t>
            </a:r>
          </a:p>
          <a:p>
            <a:pPr marL="290291" lvl="1" indent="0">
              <a:buNone/>
            </a:pPr>
            <a:endParaRPr lang="fr-FR" sz="1400" b="1" dirty="0">
              <a:solidFill>
                <a:srgbClr val="00B0F0"/>
              </a:solidFill>
            </a:endParaRPr>
          </a:p>
          <a:p>
            <a:pPr marL="0" indent="0">
              <a:buNone/>
            </a:pPr>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6" name="Image 5">
            <a:extLst>
              <a:ext uri="{FF2B5EF4-FFF2-40B4-BE49-F238E27FC236}">
                <a16:creationId xmlns:a16="http://schemas.microsoft.com/office/drawing/2014/main" id="{C31653A4-782C-4207-83F6-DD2CB9044F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84600" y="97303"/>
            <a:ext cx="5483226" cy="2137410"/>
          </a:xfrm>
          <a:prstGeom prst="rect">
            <a:avLst/>
          </a:prstGeom>
          <a:noFill/>
          <a:ln>
            <a:noFill/>
          </a:ln>
        </p:spPr>
      </p:pic>
      <p:pic>
        <p:nvPicPr>
          <p:cNvPr id="7" name="Image 6">
            <a:extLst>
              <a:ext uri="{FF2B5EF4-FFF2-40B4-BE49-F238E27FC236}">
                <a16:creationId xmlns:a16="http://schemas.microsoft.com/office/drawing/2014/main" id="{98B1E529-12C7-4A35-ABAC-B7BEC270AAB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56970" y="2482381"/>
            <a:ext cx="2738118" cy="1710519"/>
          </a:xfrm>
          <a:prstGeom prst="rect">
            <a:avLst/>
          </a:prstGeom>
          <a:noFill/>
          <a:ln>
            <a:noFill/>
          </a:ln>
        </p:spPr>
      </p:pic>
      <p:pic>
        <p:nvPicPr>
          <p:cNvPr id="8" name="Image 7">
            <a:extLst>
              <a:ext uri="{FF2B5EF4-FFF2-40B4-BE49-F238E27FC236}">
                <a16:creationId xmlns:a16="http://schemas.microsoft.com/office/drawing/2014/main" id="{E6562D8A-76FC-4AD9-8E47-9E7141ECC1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20546" y="2665222"/>
            <a:ext cx="1045210" cy="1282700"/>
          </a:xfrm>
          <a:prstGeom prst="rect">
            <a:avLst/>
          </a:prstGeom>
          <a:noFill/>
          <a:ln>
            <a:noFill/>
          </a:ln>
        </p:spPr>
      </p:pic>
      <p:sp>
        <p:nvSpPr>
          <p:cNvPr id="9" name="Flèche : droite 8">
            <a:extLst>
              <a:ext uri="{FF2B5EF4-FFF2-40B4-BE49-F238E27FC236}">
                <a16:creationId xmlns:a16="http://schemas.microsoft.com/office/drawing/2014/main" id="{26333402-FCA6-46D3-B2DC-0EE159D7241B}"/>
              </a:ext>
            </a:extLst>
          </p:cNvPr>
          <p:cNvSpPr/>
          <p:nvPr/>
        </p:nvSpPr>
        <p:spPr>
          <a:xfrm>
            <a:off x="6296914" y="3126203"/>
            <a:ext cx="659767"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5D1704AB-D2EE-4324-8BC0-18FB269A05B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557643" y="3616047"/>
            <a:ext cx="2733040" cy="2880995"/>
          </a:xfrm>
          <a:prstGeom prst="rect">
            <a:avLst/>
          </a:prstGeom>
          <a:noFill/>
          <a:ln>
            <a:noFill/>
          </a:ln>
        </p:spPr>
      </p:pic>
      <p:sp>
        <p:nvSpPr>
          <p:cNvPr id="11" name="Flèche : droite 10">
            <a:extLst>
              <a:ext uri="{FF2B5EF4-FFF2-40B4-BE49-F238E27FC236}">
                <a16:creationId xmlns:a16="http://schemas.microsoft.com/office/drawing/2014/main" id="{07621ADE-DF54-4BFB-8C61-BF3F3B11DFE4}"/>
              </a:ext>
            </a:extLst>
          </p:cNvPr>
          <p:cNvSpPr/>
          <p:nvPr/>
        </p:nvSpPr>
        <p:spPr>
          <a:xfrm>
            <a:off x="2892197" y="1094692"/>
            <a:ext cx="659767" cy="161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EAAEA50D-3A86-45C6-B2F8-F9598DC24461}"/>
              </a:ext>
            </a:extLst>
          </p:cNvPr>
          <p:cNvSpPr/>
          <p:nvPr/>
        </p:nvSpPr>
        <p:spPr>
          <a:xfrm rot="2163290">
            <a:off x="2497203" y="2302012"/>
            <a:ext cx="659767"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xplosion : 8 points 2">
            <a:extLst>
              <a:ext uri="{FF2B5EF4-FFF2-40B4-BE49-F238E27FC236}">
                <a16:creationId xmlns:a16="http://schemas.microsoft.com/office/drawing/2014/main" id="{E3074979-D3B9-4DFA-A0B3-9B5F4FA01903}"/>
              </a:ext>
            </a:extLst>
          </p:cNvPr>
          <p:cNvSpPr/>
          <p:nvPr/>
        </p:nvSpPr>
        <p:spPr>
          <a:xfrm>
            <a:off x="4606726" y="4440568"/>
            <a:ext cx="2093977" cy="1179151"/>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Clic droit sur une étape</a:t>
            </a:r>
          </a:p>
        </p:txBody>
      </p:sp>
      <p:sp>
        <p:nvSpPr>
          <p:cNvPr id="15" name="Flèche : droite 14">
            <a:extLst>
              <a:ext uri="{FF2B5EF4-FFF2-40B4-BE49-F238E27FC236}">
                <a16:creationId xmlns:a16="http://schemas.microsoft.com/office/drawing/2014/main" id="{40EA1374-3A7A-4205-BFAD-652EE2F35A4D}"/>
              </a:ext>
            </a:extLst>
          </p:cNvPr>
          <p:cNvSpPr/>
          <p:nvPr/>
        </p:nvSpPr>
        <p:spPr>
          <a:xfrm>
            <a:off x="3005473" y="5030143"/>
            <a:ext cx="1345567"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5227D248-AD04-494D-88C6-A0C7AE007CDE}"/>
              </a:ext>
            </a:extLst>
          </p:cNvPr>
          <p:cNvSpPr/>
          <p:nvPr/>
        </p:nvSpPr>
        <p:spPr>
          <a:xfrm>
            <a:off x="6956389" y="5030142"/>
            <a:ext cx="1345567"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E9BFC4EF-F2FC-4208-9E7F-E1C5D64099FB}"/>
              </a:ext>
            </a:extLst>
          </p:cNvPr>
          <p:cNvSpPr>
            <a:spLocks noGrp="1"/>
          </p:cNvSpPr>
          <p:nvPr>
            <p:ph type="sldNum" sz="quarter" idx="12"/>
          </p:nvPr>
        </p:nvSpPr>
        <p:spPr/>
        <p:txBody>
          <a:bodyPr/>
          <a:lstStyle/>
          <a:p>
            <a:fld id="{9AFCA8D8-8241-BE4B-9165-0EE2A5D02B3D}" type="slidenum">
              <a:rPr lang="fr-FR" smtClean="0"/>
              <a:pPr/>
              <a:t>20</a:t>
            </a:fld>
            <a:endParaRPr lang="fr-FR"/>
          </a:p>
        </p:txBody>
      </p:sp>
    </p:spTree>
    <p:extLst>
      <p:ext uri="{BB962C8B-B14F-4D97-AF65-F5344CB8AC3E}">
        <p14:creationId xmlns:p14="http://schemas.microsoft.com/office/powerpoint/2010/main" val="101704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Actions pratiques</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Rédaction d’un test</a:t>
            </a:r>
          </a:p>
          <a:p>
            <a:pPr lvl="1"/>
            <a:r>
              <a:rPr lang="fr-FR" sz="1400" dirty="0"/>
              <a:t>Pour mettre en </a:t>
            </a:r>
            <a:r>
              <a:rPr lang="fr-FR" sz="1400" dirty="0">
                <a:solidFill>
                  <a:srgbClr val="00B0F0"/>
                </a:solidFill>
              </a:rPr>
              <a:t>commentaire</a:t>
            </a:r>
            <a:r>
              <a:rPr lang="fr-FR" sz="1400" dirty="0"/>
              <a:t> une ligne de commande : </a:t>
            </a:r>
          </a:p>
          <a:p>
            <a:pPr lvl="1"/>
            <a:endParaRPr lang="fr-FR" sz="1400" dirty="0"/>
          </a:p>
          <a:p>
            <a:pPr lvl="1"/>
            <a:endParaRPr lang="fr-FR" sz="1400" dirty="0"/>
          </a:p>
          <a:p>
            <a:r>
              <a:rPr lang="fr-FR" sz="1600" b="1" dirty="0">
                <a:solidFill>
                  <a:srgbClr val="00B0F0"/>
                </a:solidFill>
              </a:rPr>
              <a:t>Exécution d’un test</a:t>
            </a:r>
          </a:p>
          <a:p>
            <a:pPr lvl="1"/>
            <a:r>
              <a:rPr lang="fr-FR" sz="1400" dirty="0"/>
              <a:t>Pour lancer une partie de test (clic droit sur une étape de test)</a:t>
            </a:r>
          </a:p>
          <a:p>
            <a:pPr lvl="1"/>
            <a:endParaRPr lang="fr-FR" sz="1400" dirty="0"/>
          </a:p>
          <a:p>
            <a:pPr lvl="1"/>
            <a:endParaRPr lang="fr-FR" sz="1400" dirty="0"/>
          </a:p>
          <a:p>
            <a:pPr lvl="1"/>
            <a:endParaRPr lang="fr-FR" sz="1400" dirty="0"/>
          </a:p>
          <a:p>
            <a:pPr lvl="1"/>
            <a:endParaRPr lang="fr-FR" sz="1400" dirty="0"/>
          </a:p>
          <a:p>
            <a:pPr marL="0" indent="0">
              <a:buNone/>
            </a:pPr>
            <a:r>
              <a:rPr lang="fr-FR" sz="1600" dirty="0"/>
              <a:t> </a:t>
            </a:r>
          </a:p>
          <a:p>
            <a:pPr marL="0" indent="0">
              <a:buNone/>
            </a:pPr>
            <a:endParaRPr lang="fr-FR" sz="1600" dirty="0"/>
          </a:p>
          <a:p>
            <a:pPr lvl="1"/>
            <a:r>
              <a:rPr lang="fr-FR" sz="1400" dirty="0"/>
              <a:t>Pour adapter la </a:t>
            </a:r>
            <a:r>
              <a:rPr lang="fr-FR" sz="1400" dirty="0">
                <a:solidFill>
                  <a:srgbClr val="00B0F0"/>
                </a:solidFill>
              </a:rPr>
              <a:t>vitesse</a:t>
            </a:r>
            <a:r>
              <a:rPr lang="fr-FR" sz="1400" dirty="0"/>
              <a:t> d’exécution d’un test</a:t>
            </a:r>
          </a:p>
          <a:p>
            <a:pPr lvl="1"/>
            <a:endParaRPr lang="fr-FR" sz="1400" dirty="0"/>
          </a:p>
          <a:p>
            <a:pPr lvl="1"/>
            <a:endParaRPr lang="fr-FR" sz="14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grpSp>
        <p:nvGrpSpPr>
          <p:cNvPr id="20" name="Groupe 19">
            <a:extLst>
              <a:ext uri="{FF2B5EF4-FFF2-40B4-BE49-F238E27FC236}">
                <a16:creationId xmlns:a16="http://schemas.microsoft.com/office/drawing/2014/main" id="{F09E0EFA-E841-4124-B288-48E1C49F415B}"/>
              </a:ext>
            </a:extLst>
          </p:cNvPr>
          <p:cNvGrpSpPr/>
          <p:nvPr/>
        </p:nvGrpSpPr>
        <p:grpSpPr>
          <a:xfrm>
            <a:off x="1560063" y="2396906"/>
            <a:ext cx="9869936" cy="1568512"/>
            <a:chOff x="1560063" y="2396906"/>
            <a:chExt cx="9869936" cy="1568512"/>
          </a:xfrm>
        </p:grpSpPr>
        <p:pic>
          <p:nvPicPr>
            <p:cNvPr id="6" name="Image 5">
              <a:extLst>
                <a:ext uri="{FF2B5EF4-FFF2-40B4-BE49-F238E27FC236}">
                  <a16:creationId xmlns:a16="http://schemas.microsoft.com/office/drawing/2014/main" id="{A171424E-636E-4C36-9466-7D4ABB2AE6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13773" y="2430515"/>
              <a:ext cx="2338718" cy="1356068"/>
            </a:xfrm>
            <a:prstGeom prst="rect">
              <a:avLst/>
            </a:prstGeom>
            <a:noFill/>
            <a:ln>
              <a:noFill/>
            </a:ln>
          </p:spPr>
        </p:pic>
        <p:sp>
          <p:nvSpPr>
            <p:cNvPr id="7" name="Explosion : 8 points 6">
              <a:extLst>
                <a:ext uri="{FF2B5EF4-FFF2-40B4-BE49-F238E27FC236}">
                  <a16:creationId xmlns:a16="http://schemas.microsoft.com/office/drawing/2014/main" id="{2C060EB1-CD1A-414F-869A-CBA483996BBF}"/>
                </a:ext>
              </a:extLst>
            </p:cNvPr>
            <p:cNvSpPr/>
            <p:nvPr/>
          </p:nvSpPr>
          <p:spPr>
            <a:xfrm>
              <a:off x="1560063" y="2396906"/>
              <a:ext cx="2338718" cy="1568512"/>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Clic droit sur une étape (suite)</a:t>
              </a:r>
            </a:p>
          </p:txBody>
        </p:sp>
        <p:sp>
          <p:nvSpPr>
            <p:cNvPr id="8" name="Flèche : droite 7">
              <a:extLst>
                <a:ext uri="{FF2B5EF4-FFF2-40B4-BE49-F238E27FC236}">
                  <a16:creationId xmlns:a16="http://schemas.microsoft.com/office/drawing/2014/main" id="{AD85E83E-B241-463B-915F-87AB03B1F9BC}"/>
                </a:ext>
              </a:extLst>
            </p:cNvPr>
            <p:cNvSpPr/>
            <p:nvPr/>
          </p:nvSpPr>
          <p:spPr>
            <a:xfrm>
              <a:off x="4000939" y="3089782"/>
              <a:ext cx="388732"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Bulle narrative : rectangle à coins arrondis 10">
              <a:extLst>
                <a:ext uri="{FF2B5EF4-FFF2-40B4-BE49-F238E27FC236}">
                  <a16:creationId xmlns:a16="http://schemas.microsoft.com/office/drawing/2014/main" id="{6162E131-B9F2-4D21-B211-C192CD43B595}"/>
                </a:ext>
              </a:extLst>
            </p:cNvPr>
            <p:cNvSpPr/>
            <p:nvPr/>
          </p:nvSpPr>
          <p:spPr>
            <a:xfrm>
              <a:off x="7452099" y="2620969"/>
              <a:ext cx="3977900" cy="498325"/>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a:solidFill>
                    <a:schemeClr val="tx1"/>
                  </a:solidFill>
                </a:rPr>
                <a:t>Evite de jouer tout le test</a:t>
              </a:r>
            </a:p>
            <a:p>
              <a:pPr marL="285750" indent="-285750">
                <a:buFont typeface="Arial" panose="020B0604020202020204" pitchFamily="34" charset="0"/>
                <a:buChar char="•"/>
              </a:pPr>
              <a:r>
                <a:rPr lang="fr-FR" sz="1400" dirty="0">
                  <a:solidFill>
                    <a:schemeClr val="tx1"/>
                  </a:solidFill>
                </a:rPr>
                <a:t>Gain de temps pour valider la rédaction du test</a:t>
              </a:r>
            </a:p>
          </p:txBody>
        </p:sp>
      </p:grpSp>
      <p:grpSp>
        <p:nvGrpSpPr>
          <p:cNvPr id="19" name="Groupe 18">
            <a:extLst>
              <a:ext uri="{FF2B5EF4-FFF2-40B4-BE49-F238E27FC236}">
                <a16:creationId xmlns:a16="http://schemas.microsoft.com/office/drawing/2014/main" id="{E5951D59-B1C1-416D-9EDE-529621E1C74B}"/>
              </a:ext>
            </a:extLst>
          </p:cNvPr>
          <p:cNvGrpSpPr/>
          <p:nvPr/>
        </p:nvGrpSpPr>
        <p:grpSpPr>
          <a:xfrm>
            <a:off x="1545221" y="4255001"/>
            <a:ext cx="8028490" cy="1844455"/>
            <a:chOff x="1545221" y="4255001"/>
            <a:chExt cx="8028490" cy="1844455"/>
          </a:xfrm>
        </p:grpSpPr>
        <p:pic>
          <p:nvPicPr>
            <p:cNvPr id="12" name="Image 11">
              <a:extLst>
                <a:ext uri="{FF2B5EF4-FFF2-40B4-BE49-F238E27FC236}">
                  <a16:creationId xmlns:a16="http://schemas.microsoft.com/office/drawing/2014/main" id="{CA666424-2D12-4BE3-B4D3-95EAAFD319A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45221" y="4348367"/>
              <a:ext cx="2224722" cy="861203"/>
            </a:xfrm>
            <a:prstGeom prst="rect">
              <a:avLst/>
            </a:prstGeom>
            <a:noFill/>
            <a:ln>
              <a:noFill/>
            </a:ln>
          </p:spPr>
        </p:pic>
        <p:pic>
          <p:nvPicPr>
            <p:cNvPr id="13" name="Image 12">
              <a:extLst>
                <a:ext uri="{FF2B5EF4-FFF2-40B4-BE49-F238E27FC236}">
                  <a16:creationId xmlns:a16="http://schemas.microsoft.com/office/drawing/2014/main" id="{1E7DED2C-32B8-4B76-9DF9-3EA7496ADA6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64137" y="4319684"/>
              <a:ext cx="388732" cy="1779772"/>
            </a:xfrm>
            <a:prstGeom prst="rect">
              <a:avLst/>
            </a:prstGeom>
            <a:noFill/>
            <a:ln>
              <a:noFill/>
            </a:ln>
          </p:spPr>
        </p:pic>
        <p:sp>
          <p:nvSpPr>
            <p:cNvPr id="14" name="Flèche : droite 13">
              <a:extLst>
                <a:ext uri="{FF2B5EF4-FFF2-40B4-BE49-F238E27FC236}">
                  <a16:creationId xmlns:a16="http://schemas.microsoft.com/office/drawing/2014/main" id="{AFA342A5-A568-42AF-8E36-E9C15EFAECDB}"/>
                </a:ext>
              </a:extLst>
            </p:cNvPr>
            <p:cNvSpPr/>
            <p:nvPr/>
          </p:nvSpPr>
          <p:spPr>
            <a:xfrm>
              <a:off x="4028190" y="4688783"/>
              <a:ext cx="388732" cy="180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Bulle narrative : rectangle à coins arrondis 14">
              <a:extLst>
                <a:ext uri="{FF2B5EF4-FFF2-40B4-BE49-F238E27FC236}">
                  <a16:creationId xmlns:a16="http://schemas.microsoft.com/office/drawing/2014/main" id="{814629B9-D8BB-421C-B802-912D316B426E}"/>
                </a:ext>
              </a:extLst>
            </p:cNvPr>
            <p:cNvSpPr/>
            <p:nvPr/>
          </p:nvSpPr>
          <p:spPr>
            <a:xfrm>
              <a:off x="5753926" y="4255001"/>
              <a:ext cx="3819785" cy="1047934"/>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a:solidFill>
                    <a:schemeClr val="tx1"/>
                  </a:solidFill>
                </a:rPr>
                <a:t>Rapide </a:t>
              </a:r>
            </a:p>
            <a:p>
              <a:pPr marL="742950" lvl="1" indent="-285750">
                <a:buFont typeface="Arial" panose="020B0604020202020204" pitchFamily="34" charset="0"/>
                <a:buChar char="•"/>
              </a:pPr>
              <a:r>
                <a:rPr lang="fr-FR" sz="1200" dirty="0">
                  <a:solidFill>
                    <a:schemeClr val="tx1"/>
                  </a:solidFill>
                </a:rPr>
                <a:t>Lorsque la construction du test est terminée</a:t>
              </a:r>
            </a:p>
            <a:p>
              <a:pPr marL="742950" lvl="1" indent="-285750">
                <a:buFont typeface="Arial" panose="020B0604020202020204" pitchFamily="34" charset="0"/>
                <a:buChar char="•"/>
              </a:pPr>
              <a:r>
                <a:rPr lang="fr-FR" sz="1200" dirty="0">
                  <a:solidFill>
                    <a:schemeClr val="tx1"/>
                  </a:solidFill>
                </a:rPr>
                <a:t>Gain de temps</a:t>
              </a:r>
            </a:p>
            <a:p>
              <a:pPr marL="285750" indent="-285750">
                <a:buFont typeface="Arial" panose="020B0604020202020204" pitchFamily="34" charset="0"/>
                <a:buChar char="•"/>
              </a:pPr>
              <a:r>
                <a:rPr lang="fr-FR" sz="1400" dirty="0">
                  <a:solidFill>
                    <a:schemeClr val="tx1"/>
                  </a:solidFill>
                </a:rPr>
                <a:t>Lent</a:t>
              </a:r>
            </a:p>
            <a:p>
              <a:pPr marL="742950" lvl="1" indent="-285750">
                <a:buFont typeface="Arial" panose="020B0604020202020204" pitchFamily="34" charset="0"/>
                <a:buChar char="•"/>
              </a:pPr>
              <a:r>
                <a:rPr lang="fr-FR" sz="1200" dirty="0">
                  <a:solidFill>
                    <a:schemeClr val="tx1"/>
                  </a:solidFill>
                </a:rPr>
                <a:t>En cours de construction du test</a:t>
              </a:r>
            </a:p>
          </p:txBody>
        </p:sp>
      </p:grpSp>
      <p:grpSp>
        <p:nvGrpSpPr>
          <p:cNvPr id="18" name="Groupe 17">
            <a:extLst>
              <a:ext uri="{FF2B5EF4-FFF2-40B4-BE49-F238E27FC236}">
                <a16:creationId xmlns:a16="http://schemas.microsoft.com/office/drawing/2014/main" id="{31BA530C-E7EA-4F6C-AAA2-5AF716790678}"/>
              </a:ext>
            </a:extLst>
          </p:cNvPr>
          <p:cNvGrpSpPr/>
          <p:nvPr/>
        </p:nvGrpSpPr>
        <p:grpSpPr>
          <a:xfrm>
            <a:off x="5531269" y="641602"/>
            <a:ext cx="4676775" cy="1411514"/>
            <a:chOff x="5518569" y="255937"/>
            <a:chExt cx="4676775" cy="1411514"/>
          </a:xfrm>
        </p:grpSpPr>
        <p:pic>
          <p:nvPicPr>
            <p:cNvPr id="16" name="Image 15">
              <a:extLst>
                <a:ext uri="{FF2B5EF4-FFF2-40B4-BE49-F238E27FC236}">
                  <a16:creationId xmlns:a16="http://schemas.microsoft.com/office/drawing/2014/main" id="{0A3F5499-90A0-4EAB-89EC-5C716C00AB8E}"/>
                </a:ext>
              </a:extLst>
            </p:cNvPr>
            <p:cNvPicPr>
              <a:picLocks noChangeAspect="1"/>
            </p:cNvPicPr>
            <p:nvPr/>
          </p:nvPicPr>
          <p:blipFill>
            <a:blip r:embed="rId6"/>
            <a:stretch>
              <a:fillRect/>
            </a:stretch>
          </p:blipFill>
          <p:spPr>
            <a:xfrm>
              <a:off x="5518569" y="295851"/>
              <a:ext cx="4676775" cy="1371600"/>
            </a:xfrm>
            <a:prstGeom prst="rect">
              <a:avLst/>
            </a:prstGeom>
          </p:spPr>
        </p:pic>
        <p:sp>
          <p:nvSpPr>
            <p:cNvPr id="17" name="Rectangle : coins arrondis 16">
              <a:extLst>
                <a:ext uri="{FF2B5EF4-FFF2-40B4-BE49-F238E27FC236}">
                  <a16:creationId xmlns:a16="http://schemas.microsoft.com/office/drawing/2014/main" id="{BF569F27-0A5B-425A-AA1B-D005AD73056F}"/>
                </a:ext>
              </a:extLst>
            </p:cNvPr>
            <p:cNvSpPr/>
            <p:nvPr/>
          </p:nvSpPr>
          <p:spPr>
            <a:xfrm>
              <a:off x="9483058" y="255937"/>
              <a:ext cx="344821" cy="375707"/>
            </a:xfrm>
            <a:prstGeom prst="roundRect">
              <a:avLst/>
            </a:prstGeom>
            <a:noFill/>
            <a:ln w="317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21" name="Espace réservé du numéro de diapositive 20">
            <a:extLst>
              <a:ext uri="{FF2B5EF4-FFF2-40B4-BE49-F238E27FC236}">
                <a16:creationId xmlns:a16="http://schemas.microsoft.com/office/drawing/2014/main" id="{0E9C44EF-5E6D-4559-8D11-2E96D1F8ACD4}"/>
              </a:ext>
            </a:extLst>
          </p:cNvPr>
          <p:cNvSpPr>
            <a:spLocks noGrp="1"/>
          </p:cNvSpPr>
          <p:nvPr>
            <p:ph type="sldNum" sz="quarter" idx="12"/>
          </p:nvPr>
        </p:nvSpPr>
        <p:spPr/>
        <p:txBody>
          <a:bodyPr/>
          <a:lstStyle/>
          <a:p>
            <a:fld id="{9AFCA8D8-8241-BE4B-9165-0EE2A5D02B3D}" type="slidenum">
              <a:rPr lang="fr-FR" smtClean="0"/>
              <a:pPr/>
              <a:t>21</a:t>
            </a:fld>
            <a:endParaRPr lang="fr-FR"/>
          </a:p>
        </p:txBody>
      </p:sp>
    </p:spTree>
    <p:extLst>
      <p:ext uri="{BB962C8B-B14F-4D97-AF65-F5344CB8AC3E}">
        <p14:creationId xmlns:p14="http://schemas.microsoft.com/office/powerpoint/2010/main" val="20572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a:xfrm>
            <a:off x="270317" y="128804"/>
            <a:ext cx="10935584" cy="418376"/>
          </a:xfrm>
        </p:spPr>
        <p:txBody>
          <a:bodyPr/>
          <a:lstStyle/>
          <a:p>
            <a:r>
              <a:rPr lang="fr-FR" dirty="0"/>
              <a:t>Quelques Commandes </a:t>
            </a:r>
            <a:r>
              <a:rPr lang="fr-FR" dirty="0" err="1"/>
              <a:t>Selenium</a:t>
            </a:r>
            <a:r>
              <a:rPr lang="fr-FR" dirty="0"/>
              <a:t> IDE</a:t>
            </a:r>
          </a:p>
        </p:txBody>
      </p:sp>
      <p:graphicFrame>
        <p:nvGraphicFramePr>
          <p:cNvPr id="7" name="Tableau 6">
            <a:extLst>
              <a:ext uri="{FF2B5EF4-FFF2-40B4-BE49-F238E27FC236}">
                <a16:creationId xmlns:a16="http://schemas.microsoft.com/office/drawing/2014/main" id="{AF7AA4B1-03A9-4EA4-9AB3-BCE1BC286E92}"/>
              </a:ext>
            </a:extLst>
          </p:cNvPr>
          <p:cNvGraphicFramePr>
            <a:graphicFrameLocks noGrp="1"/>
          </p:cNvGraphicFramePr>
          <p:nvPr>
            <p:extLst>
              <p:ext uri="{D42A27DB-BD31-4B8C-83A1-F6EECF244321}">
                <p14:modId xmlns:p14="http://schemas.microsoft.com/office/powerpoint/2010/main" val="757409774"/>
              </p:ext>
            </p:extLst>
          </p:nvPr>
        </p:nvGraphicFramePr>
        <p:xfrm>
          <a:off x="270317" y="685800"/>
          <a:ext cx="11388283" cy="5618400"/>
        </p:xfrm>
        <a:graphic>
          <a:graphicData uri="http://schemas.openxmlformats.org/drawingml/2006/table">
            <a:tbl>
              <a:tblPr firstRow="1" firstCol="1" bandRow="1">
                <a:tableStyleId>{5C22544A-7EE6-4342-B048-85BDC9FD1C3A}</a:tableStyleId>
              </a:tblPr>
              <a:tblGrid>
                <a:gridCol w="2593251">
                  <a:extLst>
                    <a:ext uri="{9D8B030D-6E8A-4147-A177-3AD203B41FA5}">
                      <a16:colId xmlns:a16="http://schemas.microsoft.com/office/drawing/2014/main" val="1087599820"/>
                    </a:ext>
                  </a:extLst>
                </a:gridCol>
                <a:gridCol w="8795032">
                  <a:extLst>
                    <a:ext uri="{9D8B030D-6E8A-4147-A177-3AD203B41FA5}">
                      <a16:colId xmlns:a16="http://schemas.microsoft.com/office/drawing/2014/main" val="1310328328"/>
                    </a:ext>
                  </a:extLst>
                </a:gridCol>
              </a:tblGrid>
              <a:tr h="198469">
                <a:tc>
                  <a:txBody>
                    <a:bodyPr/>
                    <a:lstStyle/>
                    <a:p>
                      <a:pPr algn="l" rtl="0" fontAlgn="ctr"/>
                      <a:r>
                        <a:rPr lang="fr-FR" sz="1200" u="none" strike="noStrike" dirty="0">
                          <a:effectLst/>
                        </a:rPr>
                        <a:t>Commande</a:t>
                      </a:r>
                      <a:endParaRPr lang="fr-FR" sz="1200" b="1" i="0" u="none" strike="noStrike" dirty="0">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a:effectLst/>
                        </a:rPr>
                        <a:t>Explication</a:t>
                      </a:r>
                      <a:endParaRPr lang="fr-FR" sz="1200" b="1" i="0" u="none" strike="noStrike">
                        <a:solidFill>
                          <a:srgbClr val="FFFFFF"/>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500600338"/>
                  </a:ext>
                </a:extLst>
              </a:tr>
              <a:tr h="290217">
                <a:tc>
                  <a:txBody>
                    <a:bodyPr/>
                    <a:lstStyle/>
                    <a:p>
                      <a:pPr algn="l" rtl="0" fontAlgn="ctr"/>
                      <a:r>
                        <a:rPr lang="fr-FR" sz="1200" u="none" strike="noStrike">
                          <a:effectLst/>
                        </a:rPr>
                        <a:t>Assert alert</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qu’un message d’erreur s’affiche.</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100454651"/>
                  </a:ext>
                </a:extLst>
              </a:tr>
              <a:tr h="299513">
                <a:tc>
                  <a:txBody>
                    <a:bodyPr/>
                    <a:lstStyle/>
                    <a:p>
                      <a:pPr algn="l" rtl="0" fontAlgn="ctr"/>
                      <a:r>
                        <a:rPr lang="fr-FR" sz="1200" u="none" strike="noStrike">
                          <a:effectLst/>
                        </a:rPr>
                        <a:t>Assert checked / not checked</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que l’élément cible a été coché (ou non).</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637744260"/>
                  </a:ext>
                </a:extLst>
              </a:tr>
              <a:tr h="260395">
                <a:tc>
                  <a:txBody>
                    <a:bodyPr/>
                    <a:lstStyle/>
                    <a:p>
                      <a:pPr algn="l" rtl="0" fontAlgn="ctr"/>
                      <a:r>
                        <a:rPr lang="fr-FR" sz="1200" u="none" strike="noStrike">
                          <a:effectLst/>
                        </a:rPr>
                        <a:t>Assert element present / not present </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que l’élément cible est (ou n’est pas) présent dans la page.</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20458107"/>
                  </a:ext>
                </a:extLst>
              </a:tr>
              <a:tr h="381481">
                <a:tc>
                  <a:txBody>
                    <a:bodyPr/>
                    <a:lstStyle/>
                    <a:p>
                      <a:pPr algn="l" rtl="0" fontAlgn="ctr"/>
                      <a:r>
                        <a:rPr lang="en-US" sz="1200" u="none" strike="noStrike">
                          <a:effectLst/>
                        </a:rPr>
                        <a:t>Assert selected value / assert selected label</a:t>
                      </a:r>
                      <a:endParaRPr lang="en-US"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que la valeur sélectionnée dans une liste (</a:t>
                      </a:r>
                      <a:r>
                        <a:rPr lang="fr-FR" sz="1200" u="none" strike="noStrike" dirty="0" err="1">
                          <a:effectLst/>
                        </a:rPr>
                        <a:t>dropdown</a:t>
                      </a:r>
                      <a:r>
                        <a:rPr lang="fr-FR" sz="1200" u="none" strike="noStrike" dirty="0">
                          <a:effectLst/>
                        </a:rPr>
                        <a:t>) est de la valeur attendue (ou non).</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418584586"/>
                  </a:ext>
                </a:extLst>
              </a:tr>
              <a:tr h="228109">
                <a:tc>
                  <a:txBody>
                    <a:bodyPr/>
                    <a:lstStyle/>
                    <a:p>
                      <a:pPr algn="l" rtl="0" fontAlgn="ctr"/>
                      <a:r>
                        <a:rPr lang="fr-FR" sz="1200" u="none" strike="noStrike">
                          <a:effectLst/>
                        </a:rPr>
                        <a:t>Assert text</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que l’élément cible contient le bon texte.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686906599"/>
                  </a:ext>
                </a:extLst>
              </a:tr>
              <a:tr h="193960">
                <a:tc>
                  <a:txBody>
                    <a:bodyPr/>
                    <a:lstStyle/>
                    <a:p>
                      <a:pPr algn="l" rtl="0" fontAlgn="ctr"/>
                      <a:r>
                        <a:rPr lang="fr-FR" sz="1200" u="none" strike="noStrike">
                          <a:effectLst/>
                        </a:rPr>
                        <a:t>Assert title</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Confirme que le titre de la page courante contient le bon texte.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4253228972"/>
                  </a:ext>
                </a:extLst>
              </a:tr>
              <a:tr h="247475">
                <a:tc>
                  <a:txBody>
                    <a:bodyPr/>
                    <a:lstStyle/>
                    <a:p>
                      <a:pPr algn="l" rtl="0" fontAlgn="ctr"/>
                      <a:r>
                        <a:rPr lang="fr-FR" sz="1200" u="none" strike="noStrike">
                          <a:effectLst/>
                        </a:rPr>
                        <a:t>Check / uncheck</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a:effectLst/>
                        </a:rPr>
                        <a:t>Coche (décoche) une case à cocher ou un radiobouton.</a:t>
                      </a:r>
                      <a:endParaRPr lang="fr-FR" sz="1200" b="0" i="0" u="none" strike="noStrike">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002645355"/>
                  </a:ext>
                </a:extLst>
              </a:tr>
              <a:tr h="234402">
                <a:tc>
                  <a:txBody>
                    <a:bodyPr/>
                    <a:lstStyle/>
                    <a:p>
                      <a:pPr algn="l" rtl="0" fontAlgn="ctr"/>
                      <a:r>
                        <a:rPr lang="fr-FR" sz="1200" u="none" strike="noStrike">
                          <a:effectLst/>
                        </a:rPr>
                        <a:t>Click</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a:effectLst/>
                        </a:rPr>
                        <a:t>Clique sur l’élément cible (lien, bouton, case à cocher, radio bouton etc).</a:t>
                      </a:r>
                      <a:endParaRPr lang="fr-FR" sz="1200" b="0" i="0" u="none" strike="noStrike">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331427180"/>
                  </a:ext>
                </a:extLst>
              </a:tr>
              <a:tr h="247424">
                <a:tc>
                  <a:txBody>
                    <a:bodyPr/>
                    <a:lstStyle/>
                    <a:p>
                      <a:pPr algn="l" rtl="0" fontAlgn="ctr"/>
                      <a:r>
                        <a:rPr lang="fr-FR" sz="1200" u="none" strike="noStrike">
                          <a:effectLst/>
                        </a:rPr>
                        <a:t>Close</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a:effectLst/>
                        </a:rPr>
                        <a:t>Ferme la fenêtre courante. </a:t>
                      </a:r>
                      <a:endParaRPr lang="fr-FR" sz="1200" b="0" i="0" u="none" strike="noStrike">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752996908"/>
                  </a:ext>
                </a:extLst>
              </a:tr>
              <a:tr h="216556">
                <a:tc>
                  <a:txBody>
                    <a:bodyPr/>
                    <a:lstStyle/>
                    <a:p>
                      <a:pPr algn="l" rtl="0" fontAlgn="ctr"/>
                      <a:r>
                        <a:rPr lang="fr-FR" sz="1200" u="none" strike="noStrike">
                          <a:effectLst/>
                        </a:rPr>
                        <a:t>Execute script</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Exécute un script javascript (cible) et stocke le résultat dans une variable (value). Pour ensuite faire des boucles if/</a:t>
                      </a:r>
                      <a:r>
                        <a:rPr lang="fr-FR" sz="1200" u="none" strike="noStrike" dirty="0" err="1">
                          <a:effectLst/>
                        </a:rPr>
                        <a:t>else</a:t>
                      </a:r>
                      <a:r>
                        <a:rPr lang="fr-FR" sz="1200" u="none" strike="noStrike" dirty="0">
                          <a:effectLst/>
                        </a:rPr>
                        <a:t> ou </a:t>
                      </a:r>
                      <a:r>
                        <a:rPr lang="fr-FR" sz="1200" u="none" strike="noStrike" dirty="0" err="1">
                          <a:effectLst/>
                        </a:rPr>
                        <a:t>while</a:t>
                      </a:r>
                      <a:r>
                        <a:rPr lang="fr-FR" sz="1200" u="none" strike="noStrike" dirty="0">
                          <a:effectLst/>
                        </a:rPr>
                        <a:t>.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719468486"/>
                  </a:ext>
                </a:extLst>
              </a:tr>
              <a:tr h="425320">
                <a:tc>
                  <a:txBody>
                    <a:bodyPr/>
                    <a:lstStyle/>
                    <a:p>
                      <a:pPr algn="l" rtl="0" fontAlgn="ctr"/>
                      <a:r>
                        <a:rPr lang="fr-FR" sz="1200" u="none" strike="noStrike">
                          <a:effectLst/>
                        </a:rPr>
                        <a:t>If / else / end</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a:effectLst/>
                        </a:rPr>
                        <a:t>Si la condition est vérifiée, exécute la commande qui suit, sinon exécute la commande après le ‘else’, jusqu’à la commande ‘end.’ S’utilise avec une variable, résultat d’exécution d’un script (commande exécute script) ou stockée (commande store). </a:t>
                      </a:r>
                      <a:endParaRPr lang="fr-FR" sz="1200" b="0" i="0" u="none" strike="noStrike">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261578454"/>
                  </a:ext>
                </a:extLst>
              </a:tr>
              <a:tr h="243692">
                <a:tc>
                  <a:txBody>
                    <a:bodyPr/>
                    <a:lstStyle/>
                    <a:p>
                      <a:pPr algn="l" rtl="0" fontAlgn="ctr"/>
                      <a:r>
                        <a:rPr lang="fr-FR" sz="1200" u="none" strike="noStrike">
                          <a:effectLst/>
                        </a:rPr>
                        <a:t>Open</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Ouvre une page Web à partir de son URL (relative ou absolue) et attend que la page soit chargée avant de procéder à la suite du test.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027635969"/>
                  </a:ext>
                </a:extLst>
              </a:tr>
              <a:tr h="286491">
                <a:tc>
                  <a:txBody>
                    <a:bodyPr/>
                    <a:lstStyle/>
                    <a:p>
                      <a:pPr algn="l" rtl="0" fontAlgn="ctr"/>
                      <a:r>
                        <a:rPr lang="fr-FR" sz="1200" u="none" strike="noStrike">
                          <a:effectLst/>
                        </a:rPr>
                        <a:t>Pause</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Temporise le test entre deux actions. Target = temps d’attente en ms.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07796816"/>
                  </a:ext>
                </a:extLst>
              </a:tr>
              <a:tr h="484480">
                <a:tc>
                  <a:txBody>
                    <a:bodyPr/>
                    <a:lstStyle/>
                    <a:p>
                      <a:pPr algn="l" rtl="0" fontAlgn="ctr"/>
                      <a:r>
                        <a:rPr lang="fr-FR" sz="1200" u="none" strike="noStrike">
                          <a:effectLst/>
                        </a:rPr>
                        <a:t>Select</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Sélectionne un élément d’une liste (</a:t>
                      </a:r>
                      <a:r>
                        <a:rPr lang="fr-FR" sz="1200" u="none" strike="noStrike" dirty="0" err="1">
                          <a:effectLst/>
                        </a:rPr>
                        <a:t>dropdown</a:t>
                      </a:r>
                      <a:r>
                        <a:rPr lang="fr-FR" sz="1200" u="none" strike="noStrike" dirty="0">
                          <a:effectLst/>
                        </a:rPr>
                        <a:t>), grâce à un type de localisateur (Ex. label=, value=, id=, index=). S’il n’y a pas de type de localisateur, une correspondance sur le libellé sera essayée.</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273010007"/>
                  </a:ext>
                </a:extLst>
              </a:tr>
              <a:tr h="214942">
                <a:tc>
                  <a:txBody>
                    <a:bodyPr/>
                    <a:lstStyle/>
                    <a:p>
                      <a:pPr algn="l" rtl="0" fontAlgn="ctr"/>
                      <a:r>
                        <a:rPr lang="fr-FR" sz="1200" u="none" strike="noStrike" dirty="0">
                          <a:effectLst/>
                        </a:rPr>
                        <a:t>Store</a:t>
                      </a:r>
                      <a:endParaRPr lang="fr-FR" sz="1200" b="1" i="0" u="none" strike="noStrike" dirty="0">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Stocke une valeur (</a:t>
                      </a:r>
                      <a:r>
                        <a:rPr lang="fr-FR" sz="1200" u="none" strike="noStrike" dirty="0" err="1">
                          <a:effectLst/>
                        </a:rPr>
                        <a:t>target</a:t>
                      </a:r>
                      <a:r>
                        <a:rPr lang="fr-FR" sz="1200" u="none" strike="noStrike" dirty="0">
                          <a:effectLst/>
                        </a:rPr>
                        <a:t>) dans une variable (value). </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843505264"/>
                  </a:ext>
                </a:extLst>
              </a:tr>
              <a:tr h="234402">
                <a:tc>
                  <a:txBody>
                    <a:bodyPr/>
                    <a:lstStyle/>
                    <a:p>
                      <a:pPr algn="l" rtl="0" fontAlgn="ctr"/>
                      <a:r>
                        <a:rPr lang="fr-FR" sz="1200" u="none" strike="noStrike">
                          <a:effectLst/>
                        </a:rPr>
                        <a:t>Type</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Entre une valeur dans un champ.</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265056144"/>
                  </a:ext>
                </a:extLst>
              </a:tr>
              <a:tr h="290273">
                <a:tc>
                  <a:txBody>
                    <a:bodyPr/>
                    <a:lstStyle/>
                    <a:p>
                      <a:pPr algn="l" rtl="0" fontAlgn="ctr"/>
                      <a:r>
                        <a:rPr lang="fr-FR" sz="1200" u="none" strike="noStrike">
                          <a:effectLst/>
                        </a:rPr>
                        <a:t>Verify checked / not checked</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Vérifie (sans bloquer) qu’une case à cocher ou un radio-bouton est coché(e) ou non.</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2528210897"/>
                  </a:ext>
                </a:extLst>
              </a:tr>
              <a:tr h="286491">
                <a:tc>
                  <a:txBody>
                    <a:bodyPr/>
                    <a:lstStyle/>
                    <a:p>
                      <a:pPr algn="l" rtl="0" fontAlgn="ctr"/>
                      <a:r>
                        <a:rPr lang="en-US" sz="1200" u="none" strike="noStrike">
                          <a:effectLst/>
                        </a:rPr>
                        <a:t>Verify element present / not present</a:t>
                      </a:r>
                      <a:endParaRPr lang="en-US"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Vérifie (sans bloquer) que l’élément cible est (ou n’est pas) présent sur la page Web.</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3675332897"/>
                  </a:ext>
                </a:extLst>
              </a:tr>
              <a:tr h="354308">
                <a:tc>
                  <a:txBody>
                    <a:bodyPr/>
                    <a:lstStyle/>
                    <a:p>
                      <a:pPr algn="l" rtl="0" fontAlgn="ctr"/>
                      <a:r>
                        <a:rPr lang="fr-FR" sz="1200" u="none" strike="noStrike">
                          <a:effectLst/>
                        </a:rPr>
                        <a:t>Wait for element present / not present</a:t>
                      </a:r>
                      <a:endParaRPr lang="fr-FR" sz="1200" b="1" i="0" u="none" strike="noStrike">
                        <a:solidFill>
                          <a:srgbClr val="FFFFFF"/>
                        </a:solidFill>
                        <a:effectLst/>
                        <a:latin typeface="Calibri" panose="020F0502020204030204" pitchFamily="34" charset="0"/>
                      </a:endParaRPr>
                    </a:p>
                  </a:txBody>
                  <a:tcPr marL="6279" marR="6279" marT="6279" marB="0" anchor="ctr"/>
                </a:tc>
                <a:tc>
                  <a:txBody>
                    <a:bodyPr/>
                    <a:lstStyle/>
                    <a:p>
                      <a:pPr algn="l" rtl="0" fontAlgn="ctr"/>
                      <a:r>
                        <a:rPr lang="fr-FR" sz="1200" u="none" strike="noStrike" dirty="0">
                          <a:effectLst/>
                        </a:rPr>
                        <a:t>Vérifie qu’après un laps de temps donné (value en ms), l’élément cible devient disponible (ou n’est plus disponible).</a:t>
                      </a:r>
                      <a:endParaRPr lang="fr-FR" sz="12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284882009"/>
                  </a:ext>
                </a:extLst>
              </a:tr>
            </a:tbl>
          </a:graphicData>
        </a:graphic>
      </p:graphicFrame>
      <p:sp>
        <p:nvSpPr>
          <p:cNvPr id="18" name="ZoneTexte 17">
            <a:extLst>
              <a:ext uri="{FF2B5EF4-FFF2-40B4-BE49-F238E27FC236}">
                <a16:creationId xmlns:a16="http://schemas.microsoft.com/office/drawing/2014/main" id="{F6F05779-27C1-4F38-8CDD-785F3304F652}"/>
              </a:ext>
            </a:extLst>
          </p:cNvPr>
          <p:cNvSpPr txBox="1"/>
          <p:nvPr/>
        </p:nvSpPr>
        <p:spPr>
          <a:xfrm>
            <a:off x="2619834" y="6252946"/>
            <a:ext cx="8125215" cy="375552"/>
          </a:xfrm>
          <a:prstGeom prst="rect">
            <a:avLst/>
          </a:prstGeom>
          <a:noFill/>
        </p:spPr>
        <p:txBody>
          <a:bodyPr wrap="square">
            <a:spAutoFit/>
          </a:bodyPr>
          <a:lstStyle/>
          <a:p>
            <a:pPr>
              <a:lnSpc>
                <a:spcPct val="107000"/>
              </a:lnSpc>
              <a:spcAft>
                <a:spcPts val="800"/>
              </a:spcAft>
            </a:pPr>
            <a:r>
              <a:rPr lang="fr-FR" sz="1800" i="1" dirty="0">
                <a:effectLst/>
                <a:latin typeface="Calibri" panose="020F0502020204030204" pitchFamily="34" charset="0"/>
                <a:ea typeface="Calibri" panose="020F0502020204030204" pitchFamily="34" charset="0"/>
                <a:cs typeface="Times New Roman" panose="02020603050405020304" pitchFamily="18" charset="0"/>
              </a:rPr>
              <a:t>À retrouver sur </a:t>
            </a:r>
            <a:r>
              <a:rPr lang="fr-FR" sz="1800" i="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https://www.seleniumhq.org/selenium-ide/docs/en/api/commands/</a:t>
            </a:r>
            <a:endParaRPr lang="fr-FR" sz="1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Espace réservé du numéro de diapositive 12">
            <a:extLst>
              <a:ext uri="{FF2B5EF4-FFF2-40B4-BE49-F238E27FC236}">
                <a16:creationId xmlns:a16="http://schemas.microsoft.com/office/drawing/2014/main" id="{AEE5E4BA-36CE-46D3-8E4C-94417BB705F1}"/>
              </a:ext>
            </a:extLst>
          </p:cNvPr>
          <p:cNvSpPr>
            <a:spLocks noGrp="1"/>
          </p:cNvSpPr>
          <p:nvPr>
            <p:ph type="sldNum" sz="quarter" idx="12"/>
          </p:nvPr>
        </p:nvSpPr>
        <p:spPr/>
        <p:txBody>
          <a:bodyPr/>
          <a:lstStyle/>
          <a:p>
            <a:fld id="{9AFCA8D8-8241-BE4B-9165-0EE2A5D02B3D}" type="slidenum">
              <a:rPr lang="fr-FR" smtClean="0"/>
              <a:pPr/>
              <a:t>22</a:t>
            </a:fld>
            <a:endParaRPr lang="fr-FR"/>
          </a:p>
        </p:txBody>
      </p:sp>
    </p:spTree>
    <p:extLst>
      <p:ext uri="{BB962C8B-B14F-4D97-AF65-F5344CB8AC3E}">
        <p14:creationId xmlns:p14="http://schemas.microsoft.com/office/powerpoint/2010/main" val="253693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Exemples de scénarios</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E0120D63-B0A8-4D21-9786-6C88A6A5A9CC}"/>
              </a:ext>
            </a:extLst>
          </p:cNvPr>
          <p:cNvSpPr>
            <a:spLocks noGrp="1"/>
          </p:cNvSpPr>
          <p:nvPr>
            <p:ph type="sldNum" sz="quarter" idx="12"/>
          </p:nvPr>
        </p:nvSpPr>
        <p:spPr/>
        <p:txBody>
          <a:bodyPr/>
          <a:lstStyle/>
          <a:p>
            <a:fld id="{9AFCA8D8-8241-BE4B-9165-0EE2A5D02B3D}" type="slidenum">
              <a:rPr lang="fr-FR" smtClean="0"/>
              <a:pPr/>
              <a:t>23</a:t>
            </a:fld>
            <a:endParaRPr lang="fr-FR"/>
          </a:p>
        </p:txBody>
      </p:sp>
      <p:pic>
        <p:nvPicPr>
          <p:cNvPr id="10" name="Image 9">
            <a:extLst>
              <a:ext uri="{FF2B5EF4-FFF2-40B4-BE49-F238E27FC236}">
                <a16:creationId xmlns:a16="http://schemas.microsoft.com/office/drawing/2014/main" id="{3DFAE308-8863-49DD-81B6-F1DF25255AF6}"/>
              </a:ext>
            </a:extLst>
          </p:cNvPr>
          <p:cNvPicPr>
            <a:picLocks noChangeAspect="1"/>
          </p:cNvPicPr>
          <p:nvPr/>
        </p:nvPicPr>
        <p:blipFill>
          <a:blip r:embed="rId4"/>
          <a:stretch>
            <a:fillRect/>
          </a:stretch>
        </p:blipFill>
        <p:spPr>
          <a:xfrm>
            <a:off x="4953965" y="4326592"/>
            <a:ext cx="1847135" cy="1724025"/>
          </a:xfrm>
          <a:prstGeom prst="rect">
            <a:avLst/>
          </a:prstGeom>
        </p:spPr>
      </p:pic>
    </p:spTree>
    <p:extLst>
      <p:ext uri="{BB962C8B-B14F-4D97-AF65-F5344CB8AC3E}">
        <p14:creationId xmlns:p14="http://schemas.microsoft.com/office/powerpoint/2010/main" val="262475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Exemple : la connexion</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Connexion impossible</a:t>
            </a:r>
          </a:p>
          <a:p>
            <a:pPr lvl="1"/>
            <a:r>
              <a:rPr lang="fr-FR" sz="1400" dirty="0"/>
              <a:t>Objectif du test : se connecter avec une login/mot de passe incorrects, ne permet pas d’accéder à l’application.</a:t>
            </a:r>
          </a:p>
          <a:p>
            <a:pPr lvl="1"/>
            <a:endParaRPr lang="fr-FR" sz="1400" dirty="0"/>
          </a:p>
          <a:p>
            <a:pPr lvl="1"/>
            <a:endParaRPr lang="fr-FR" sz="1400" dirty="0"/>
          </a:p>
          <a:p>
            <a:pPr marL="0" indent="0">
              <a:buNone/>
            </a:pPr>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9" name="Image 8">
            <a:extLst>
              <a:ext uri="{FF2B5EF4-FFF2-40B4-BE49-F238E27FC236}">
                <a16:creationId xmlns:a16="http://schemas.microsoft.com/office/drawing/2014/main" id="{E1EBDC79-D49A-434C-9C46-21C24D2CB753}"/>
              </a:ext>
            </a:extLst>
          </p:cNvPr>
          <p:cNvPicPr>
            <a:picLocks noChangeAspect="1"/>
          </p:cNvPicPr>
          <p:nvPr/>
        </p:nvPicPr>
        <p:blipFill>
          <a:blip r:embed="rId3"/>
          <a:stretch>
            <a:fillRect/>
          </a:stretch>
        </p:blipFill>
        <p:spPr>
          <a:xfrm>
            <a:off x="2095500" y="1298144"/>
            <a:ext cx="8162925" cy="5246196"/>
          </a:xfrm>
          <a:prstGeom prst="rect">
            <a:avLst/>
          </a:prstGeom>
        </p:spPr>
      </p:pic>
      <p:sp>
        <p:nvSpPr>
          <p:cNvPr id="10" name="Espace réservé du numéro de diapositive 9">
            <a:extLst>
              <a:ext uri="{FF2B5EF4-FFF2-40B4-BE49-F238E27FC236}">
                <a16:creationId xmlns:a16="http://schemas.microsoft.com/office/drawing/2014/main" id="{DD15F8D5-72B9-4C56-9075-9B80C1A97943}"/>
              </a:ext>
            </a:extLst>
          </p:cNvPr>
          <p:cNvSpPr>
            <a:spLocks noGrp="1"/>
          </p:cNvSpPr>
          <p:nvPr>
            <p:ph type="sldNum" sz="quarter" idx="12"/>
          </p:nvPr>
        </p:nvSpPr>
        <p:spPr/>
        <p:txBody>
          <a:bodyPr/>
          <a:lstStyle/>
          <a:p>
            <a:fld id="{9AFCA8D8-8241-BE4B-9165-0EE2A5D02B3D}" type="slidenum">
              <a:rPr lang="fr-FR" smtClean="0"/>
              <a:pPr/>
              <a:t>24</a:t>
            </a:fld>
            <a:endParaRPr lang="fr-FR"/>
          </a:p>
        </p:txBody>
      </p:sp>
    </p:spTree>
    <p:extLst>
      <p:ext uri="{BB962C8B-B14F-4D97-AF65-F5344CB8AC3E}">
        <p14:creationId xmlns:p14="http://schemas.microsoft.com/office/powerpoint/2010/main" val="33469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Exemple : la connexion</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Connexion possible – Accès à l’application</a:t>
            </a:r>
          </a:p>
          <a:p>
            <a:pPr lvl="1"/>
            <a:r>
              <a:rPr lang="fr-FR" sz="1400" dirty="0"/>
              <a:t>Objectif du test : se connecter avec une login/mot de passe corrects, permet d’accéder à l’application.</a:t>
            </a:r>
          </a:p>
          <a:p>
            <a:pPr lvl="1"/>
            <a:endParaRPr lang="fr-FR" sz="1400" dirty="0"/>
          </a:p>
          <a:p>
            <a:pPr lvl="1"/>
            <a:endParaRPr lang="fr-FR" sz="1400" dirty="0"/>
          </a:p>
          <a:p>
            <a:pPr marL="0" indent="0">
              <a:buNone/>
            </a:pPr>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13" name="Image 12">
            <a:extLst>
              <a:ext uri="{FF2B5EF4-FFF2-40B4-BE49-F238E27FC236}">
                <a16:creationId xmlns:a16="http://schemas.microsoft.com/office/drawing/2014/main" id="{4D9343A1-45FA-444F-8D46-1B82349B5B75}"/>
              </a:ext>
            </a:extLst>
          </p:cNvPr>
          <p:cNvPicPr>
            <a:picLocks noChangeAspect="1"/>
          </p:cNvPicPr>
          <p:nvPr/>
        </p:nvPicPr>
        <p:blipFill>
          <a:blip r:embed="rId3"/>
          <a:stretch>
            <a:fillRect/>
          </a:stretch>
        </p:blipFill>
        <p:spPr>
          <a:xfrm>
            <a:off x="2657582" y="1244008"/>
            <a:ext cx="6876836" cy="5438025"/>
          </a:xfrm>
          <a:prstGeom prst="rect">
            <a:avLst/>
          </a:prstGeom>
        </p:spPr>
      </p:pic>
      <p:sp>
        <p:nvSpPr>
          <p:cNvPr id="14" name="Espace réservé du numéro de diapositive 13">
            <a:extLst>
              <a:ext uri="{FF2B5EF4-FFF2-40B4-BE49-F238E27FC236}">
                <a16:creationId xmlns:a16="http://schemas.microsoft.com/office/drawing/2014/main" id="{F33F091D-97D3-4FB4-9AEF-9D4EC20214A7}"/>
              </a:ext>
            </a:extLst>
          </p:cNvPr>
          <p:cNvSpPr>
            <a:spLocks noGrp="1"/>
          </p:cNvSpPr>
          <p:nvPr>
            <p:ph type="sldNum" sz="quarter" idx="12"/>
          </p:nvPr>
        </p:nvSpPr>
        <p:spPr/>
        <p:txBody>
          <a:bodyPr/>
          <a:lstStyle/>
          <a:p>
            <a:fld id="{9AFCA8D8-8241-BE4B-9165-0EE2A5D02B3D}" type="slidenum">
              <a:rPr lang="fr-FR" smtClean="0"/>
              <a:pPr/>
              <a:t>25</a:t>
            </a:fld>
            <a:endParaRPr lang="fr-FR"/>
          </a:p>
        </p:txBody>
      </p:sp>
    </p:spTree>
    <p:extLst>
      <p:ext uri="{BB962C8B-B14F-4D97-AF65-F5344CB8AC3E}">
        <p14:creationId xmlns:p14="http://schemas.microsoft.com/office/powerpoint/2010/main" val="91382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Exemple : traduction</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Objectif du test : </a:t>
            </a:r>
            <a:r>
              <a:rPr lang="fr-FR" dirty="0">
                <a:solidFill>
                  <a:schemeClr val="tx1"/>
                </a:solidFill>
              </a:rPr>
              <a:t>la traduction de l’application est possible</a:t>
            </a:r>
          </a:p>
          <a:p>
            <a:pPr lvl="1"/>
            <a:endParaRPr lang="fr-FR" sz="1400" dirty="0">
              <a:solidFill>
                <a:schemeClr val="tx1"/>
              </a:solidFill>
            </a:endParaRPr>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7" name="Image 6">
            <a:extLst>
              <a:ext uri="{FF2B5EF4-FFF2-40B4-BE49-F238E27FC236}">
                <a16:creationId xmlns:a16="http://schemas.microsoft.com/office/drawing/2014/main" id="{F1489EDA-7370-4D49-8D77-6F1491A3F73C}"/>
              </a:ext>
            </a:extLst>
          </p:cNvPr>
          <p:cNvPicPr>
            <a:picLocks noChangeAspect="1"/>
          </p:cNvPicPr>
          <p:nvPr/>
        </p:nvPicPr>
        <p:blipFill>
          <a:blip r:embed="rId3"/>
          <a:stretch>
            <a:fillRect/>
          </a:stretch>
        </p:blipFill>
        <p:spPr>
          <a:xfrm>
            <a:off x="3059564" y="987449"/>
            <a:ext cx="6072872" cy="5408470"/>
          </a:xfrm>
          <a:prstGeom prst="rect">
            <a:avLst/>
          </a:prstGeom>
        </p:spPr>
      </p:pic>
      <p:sp>
        <p:nvSpPr>
          <p:cNvPr id="8" name="Espace réservé du numéro de diapositive 7">
            <a:extLst>
              <a:ext uri="{FF2B5EF4-FFF2-40B4-BE49-F238E27FC236}">
                <a16:creationId xmlns:a16="http://schemas.microsoft.com/office/drawing/2014/main" id="{B4777FE7-0AE0-4BBE-AC9D-FDEE89AA328B}"/>
              </a:ext>
            </a:extLst>
          </p:cNvPr>
          <p:cNvSpPr>
            <a:spLocks noGrp="1"/>
          </p:cNvSpPr>
          <p:nvPr>
            <p:ph type="sldNum" sz="quarter" idx="12"/>
          </p:nvPr>
        </p:nvSpPr>
        <p:spPr/>
        <p:txBody>
          <a:bodyPr/>
          <a:lstStyle/>
          <a:p>
            <a:fld id="{9AFCA8D8-8241-BE4B-9165-0EE2A5D02B3D}" type="slidenum">
              <a:rPr lang="fr-FR" smtClean="0"/>
              <a:pPr/>
              <a:t>26</a:t>
            </a:fld>
            <a:endParaRPr lang="fr-FR"/>
          </a:p>
        </p:txBody>
      </p:sp>
    </p:spTree>
    <p:extLst>
      <p:ext uri="{BB962C8B-B14F-4D97-AF65-F5344CB8AC3E}">
        <p14:creationId xmlns:p14="http://schemas.microsoft.com/office/powerpoint/2010/main" val="309332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Exemple : if </a:t>
            </a:r>
            <a:r>
              <a:rPr lang="fr-FR" dirty="0" err="1"/>
              <a:t>else</a:t>
            </a:r>
            <a:r>
              <a:rPr lang="fr-FR" dirty="0"/>
              <a:t> end</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Objectif du test : </a:t>
            </a:r>
            <a:r>
              <a:rPr lang="fr-FR" sz="1600" dirty="0">
                <a:solidFill>
                  <a:schemeClr val="tx1"/>
                </a:solidFill>
              </a:rPr>
              <a:t>passe dans l’une ou l’autre des boucles selon vérification ou non d’une condition</a:t>
            </a:r>
          </a:p>
          <a:p>
            <a:pPr lvl="1"/>
            <a:r>
              <a:rPr lang="fr-FR" sz="1400" dirty="0">
                <a:solidFill>
                  <a:srgbClr val="0099FF"/>
                </a:solidFill>
              </a:rPr>
              <a:t>Store</a:t>
            </a:r>
          </a:p>
          <a:p>
            <a:pPr lvl="1"/>
            <a:endParaRPr lang="fr-FR" sz="1400" dirty="0">
              <a:solidFill>
                <a:schemeClr val="tx1"/>
              </a:solidFill>
            </a:endParaRPr>
          </a:p>
          <a:p>
            <a:pPr lvl="1"/>
            <a:endParaRPr lang="fr-FR" sz="1400" dirty="0">
              <a:solidFill>
                <a:schemeClr val="tx1"/>
              </a:solidFill>
            </a:endParaRPr>
          </a:p>
          <a:p>
            <a:pPr lvl="1"/>
            <a:r>
              <a:rPr lang="fr-FR" sz="1400" dirty="0">
                <a:solidFill>
                  <a:schemeClr val="tx1"/>
                </a:solidFill>
              </a:rPr>
              <a:t>Ou </a:t>
            </a:r>
            <a:r>
              <a:rPr lang="fr-FR" sz="1400" dirty="0" err="1">
                <a:solidFill>
                  <a:srgbClr val="0099FF"/>
                </a:solidFill>
              </a:rPr>
              <a:t>Execute</a:t>
            </a:r>
            <a:r>
              <a:rPr lang="fr-FR" sz="1400" dirty="0">
                <a:solidFill>
                  <a:srgbClr val="0099FF"/>
                </a:solidFill>
              </a:rPr>
              <a:t> script</a:t>
            </a:r>
          </a:p>
          <a:p>
            <a:pPr lvl="1"/>
            <a:endParaRPr lang="fr-FR" sz="1400" dirty="0">
              <a:solidFill>
                <a:schemeClr val="tx1"/>
              </a:solidFill>
            </a:endParaRPr>
          </a:p>
          <a:p>
            <a:pPr marL="580582" lvl="2" indent="0">
              <a:buNone/>
            </a:pPr>
            <a:endParaRPr lang="fr-FR" sz="1400" dirty="0"/>
          </a:p>
          <a:p>
            <a:pPr lvl="1"/>
            <a:r>
              <a:rPr lang="fr-FR" sz="1400" dirty="0">
                <a:solidFill>
                  <a:schemeClr val="tx1"/>
                </a:solidFill>
              </a:rPr>
              <a:t>Puis</a:t>
            </a:r>
            <a:r>
              <a:rPr lang="fr-FR" sz="1400" dirty="0">
                <a:solidFill>
                  <a:srgbClr val="0099FF"/>
                </a:solidFill>
              </a:rPr>
              <a:t> If </a:t>
            </a:r>
            <a:r>
              <a:rPr lang="fr-FR" sz="1400" dirty="0" err="1">
                <a:solidFill>
                  <a:srgbClr val="0099FF"/>
                </a:solidFill>
              </a:rPr>
              <a:t>else</a:t>
            </a:r>
            <a:r>
              <a:rPr lang="fr-FR" sz="1400" dirty="0">
                <a:solidFill>
                  <a:srgbClr val="0099FF"/>
                </a:solidFill>
              </a:rPr>
              <a:t> end</a:t>
            </a:r>
          </a:p>
          <a:p>
            <a:pPr lvl="1"/>
            <a:endParaRPr lang="fr-FR" sz="1400" dirty="0"/>
          </a:p>
          <a:p>
            <a:pPr lvl="1"/>
            <a:endParaRPr lang="fr-FR" sz="1400" dirty="0"/>
          </a:p>
          <a:p>
            <a:endParaRPr lang="fr-FR" sz="1600" dirty="0"/>
          </a:p>
        </p:txBody>
      </p:sp>
      <p:sp>
        <p:nvSpPr>
          <p:cNvPr id="15" name="Espace réservé du numéro de diapositive 14">
            <a:extLst>
              <a:ext uri="{FF2B5EF4-FFF2-40B4-BE49-F238E27FC236}">
                <a16:creationId xmlns:a16="http://schemas.microsoft.com/office/drawing/2014/main" id="{8A0FC3B5-9204-492F-88DE-5E74E9FC6AE4}"/>
              </a:ext>
            </a:extLst>
          </p:cNvPr>
          <p:cNvSpPr>
            <a:spLocks noGrp="1"/>
          </p:cNvSpPr>
          <p:nvPr>
            <p:ph type="sldNum" sz="quarter" idx="12"/>
          </p:nvPr>
        </p:nvSpPr>
        <p:spPr/>
        <p:txBody>
          <a:bodyPr/>
          <a:lstStyle/>
          <a:p>
            <a:fld id="{9AFCA8D8-8241-BE4B-9165-0EE2A5D02B3D}" type="slidenum">
              <a:rPr lang="fr-FR" smtClean="0"/>
              <a:pPr/>
              <a:t>27</a:t>
            </a:fld>
            <a:endParaRPr lang="fr-FR"/>
          </a:p>
        </p:txBody>
      </p:sp>
      <p:graphicFrame>
        <p:nvGraphicFramePr>
          <p:cNvPr id="13" name="Tableau 12">
            <a:extLst>
              <a:ext uri="{FF2B5EF4-FFF2-40B4-BE49-F238E27FC236}">
                <a16:creationId xmlns:a16="http://schemas.microsoft.com/office/drawing/2014/main" id="{4F3EE6B9-5FCD-4EA1-A615-0318DABED0B5}"/>
              </a:ext>
            </a:extLst>
          </p:cNvPr>
          <p:cNvGraphicFramePr>
            <a:graphicFrameLocks noGrp="1"/>
          </p:cNvGraphicFramePr>
          <p:nvPr>
            <p:extLst>
              <p:ext uri="{D42A27DB-BD31-4B8C-83A1-F6EECF244321}">
                <p14:modId xmlns:p14="http://schemas.microsoft.com/office/powerpoint/2010/main" val="1673197044"/>
              </p:ext>
            </p:extLst>
          </p:nvPr>
        </p:nvGraphicFramePr>
        <p:xfrm>
          <a:off x="2545272" y="1049199"/>
          <a:ext cx="6833870" cy="365863"/>
        </p:xfrm>
        <a:graphic>
          <a:graphicData uri="http://schemas.openxmlformats.org/drawingml/2006/table">
            <a:tbl>
              <a:tblPr firstRow="1" firstCol="1" bandRow="1">
                <a:tableStyleId>{5C22544A-7EE6-4342-B048-85BDC9FD1C3A}</a:tableStyleId>
              </a:tblPr>
              <a:tblGrid>
                <a:gridCol w="1635125">
                  <a:extLst>
                    <a:ext uri="{9D8B030D-6E8A-4147-A177-3AD203B41FA5}">
                      <a16:colId xmlns:a16="http://schemas.microsoft.com/office/drawing/2014/main" val="3283813143"/>
                    </a:ext>
                  </a:extLst>
                </a:gridCol>
                <a:gridCol w="3552825">
                  <a:extLst>
                    <a:ext uri="{9D8B030D-6E8A-4147-A177-3AD203B41FA5}">
                      <a16:colId xmlns:a16="http://schemas.microsoft.com/office/drawing/2014/main" val="3386217881"/>
                    </a:ext>
                  </a:extLst>
                </a:gridCol>
                <a:gridCol w="1645920">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194413">
                <a:tc>
                  <a:txBody>
                    <a:bodyPr/>
                    <a:lstStyle/>
                    <a:p>
                      <a:pPr>
                        <a:lnSpc>
                          <a:spcPct val="107000"/>
                        </a:lnSpc>
                        <a:spcAft>
                          <a:spcPts val="800"/>
                        </a:spcAft>
                      </a:pPr>
                      <a:r>
                        <a:rPr lang="fr-FR" sz="1100" dirty="0">
                          <a:effectLst/>
                        </a:rPr>
                        <a:t>store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false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err="1">
                          <a:effectLst/>
                        </a:rPr>
                        <a:t>isFinMois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1725871"/>
                  </a:ext>
                </a:extLst>
              </a:tr>
            </a:tbl>
          </a:graphicData>
        </a:graphic>
      </p:graphicFrame>
      <p:graphicFrame>
        <p:nvGraphicFramePr>
          <p:cNvPr id="16" name="Tableau 15">
            <a:extLst>
              <a:ext uri="{FF2B5EF4-FFF2-40B4-BE49-F238E27FC236}">
                <a16:creationId xmlns:a16="http://schemas.microsoft.com/office/drawing/2014/main" id="{74273A2F-CBF5-4A90-AE37-CB7127F27D39}"/>
              </a:ext>
            </a:extLst>
          </p:cNvPr>
          <p:cNvGraphicFramePr>
            <a:graphicFrameLocks noGrp="1"/>
          </p:cNvGraphicFramePr>
          <p:nvPr>
            <p:extLst>
              <p:ext uri="{D42A27DB-BD31-4B8C-83A1-F6EECF244321}">
                <p14:modId xmlns:p14="http://schemas.microsoft.com/office/powerpoint/2010/main" val="2221031462"/>
              </p:ext>
            </p:extLst>
          </p:nvPr>
        </p:nvGraphicFramePr>
        <p:xfrm>
          <a:off x="2545272" y="1824527"/>
          <a:ext cx="6833870" cy="365863"/>
        </p:xfrm>
        <a:graphic>
          <a:graphicData uri="http://schemas.openxmlformats.org/drawingml/2006/table">
            <a:tbl>
              <a:tblPr firstRow="1" firstCol="1" bandRow="1">
                <a:tableStyleId>{5C22544A-7EE6-4342-B048-85BDC9FD1C3A}</a:tableStyleId>
              </a:tblPr>
              <a:tblGrid>
                <a:gridCol w="1654175">
                  <a:extLst>
                    <a:ext uri="{9D8B030D-6E8A-4147-A177-3AD203B41FA5}">
                      <a16:colId xmlns:a16="http://schemas.microsoft.com/office/drawing/2014/main" val="3283813143"/>
                    </a:ext>
                  </a:extLst>
                </a:gridCol>
                <a:gridCol w="3552825">
                  <a:extLst>
                    <a:ext uri="{9D8B030D-6E8A-4147-A177-3AD203B41FA5}">
                      <a16:colId xmlns:a16="http://schemas.microsoft.com/office/drawing/2014/main" val="3386217881"/>
                    </a:ext>
                  </a:extLst>
                </a:gridCol>
                <a:gridCol w="1626870">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194413">
                <a:tc>
                  <a:txBody>
                    <a:bodyPr/>
                    <a:lstStyle/>
                    <a:p>
                      <a:pPr>
                        <a:lnSpc>
                          <a:spcPct val="107000"/>
                        </a:lnSpc>
                        <a:spcAft>
                          <a:spcPts val="800"/>
                        </a:spcAft>
                      </a:pPr>
                      <a:r>
                        <a:rPr lang="fr-FR" sz="1100" dirty="0" err="1">
                          <a:effectLst/>
                        </a:rPr>
                        <a:t>execute</a:t>
                      </a:r>
                      <a:r>
                        <a:rPr lang="fr-FR" sz="1100" dirty="0">
                          <a:effectLst/>
                        </a:rPr>
                        <a:t> script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Return “false”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err="1">
                          <a:effectLst/>
                        </a:rPr>
                        <a:t>isFinMois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1725871"/>
                  </a:ext>
                </a:extLst>
              </a:tr>
            </a:tbl>
          </a:graphicData>
        </a:graphic>
      </p:graphicFrame>
      <p:graphicFrame>
        <p:nvGraphicFramePr>
          <p:cNvPr id="17" name="Tableau 16">
            <a:extLst>
              <a:ext uri="{FF2B5EF4-FFF2-40B4-BE49-F238E27FC236}">
                <a16:creationId xmlns:a16="http://schemas.microsoft.com/office/drawing/2014/main" id="{AD5A4820-F743-41F0-A7EA-B3C1305804F5}"/>
              </a:ext>
            </a:extLst>
          </p:cNvPr>
          <p:cNvGraphicFramePr>
            <a:graphicFrameLocks noGrp="1"/>
          </p:cNvGraphicFramePr>
          <p:nvPr>
            <p:extLst>
              <p:ext uri="{D42A27DB-BD31-4B8C-83A1-F6EECF244321}">
                <p14:modId xmlns:p14="http://schemas.microsoft.com/office/powerpoint/2010/main" val="888570640"/>
              </p:ext>
            </p:extLst>
          </p:nvPr>
        </p:nvGraphicFramePr>
        <p:xfrm>
          <a:off x="2545272" y="2583913"/>
          <a:ext cx="6814820" cy="1223767"/>
        </p:xfrm>
        <a:graphic>
          <a:graphicData uri="http://schemas.openxmlformats.org/drawingml/2006/table">
            <a:tbl>
              <a:tblPr firstRow="1" firstCol="1" bandRow="1">
                <a:tableStyleId>{5C22544A-7EE6-4342-B048-85BDC9FD1C3A}</a:tableStyleId>
              </a:tblPr>
              <a:tblGrid>
                <a:gridCol w="1654175">
                  <a:extLst>
                    <a:ext uri="{9D8B030D-6E8A-4147-A177-3AD203B41FA5}">
                      <a16:colId xmlns:a16="http://schemas.microsoft.com/office/drawing/2014/main" val="3283813143"/>
                    </a:ext>
                  </a:extLst>
                </a:gridCol>
                <a:gridCol w="3552825">
                  <a:extLst>
                    <a:ext uri="{9D8B030D-6E8A-4147-A177-3AD203B41FA5}">
                      <a16:colId xmlns:a16="http://schemas.microsoft.com/office/drawing/2014/main" val="3386217881"/>
                    </a:ext>
                  </a:extLst>
                </a:gridCol>
                <a:gridCol w="1607820">
                  <a:extLst>
                    <a:ext uri="{9D8B030D-6E8A-4147-A177-3AD203B41FA5}">
                      <a16:colId xmlns:a16="http://schemas.microsoft.com/office/drawing/2014/main" val="2027230050"/>
                    </a:ext>
                  </a:extLst>
                </a:gridCol>
              </a:tblGrid>
              <a:tr h="195067">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32402">
                <a:tc>
                  <a:txBody>
                    <a:bodyPr/>
                    <a:lstStyle/>
                    <a:p>
                      <a:pPr>
                        <a:lnSpc>
                          <a:spcPct val="107000"/>
                        </a:lnSpc>
                        <a:spcAft>
                          <a:spcPts val="800"/>
                        </a:spcAft>
                      </a:pPr>
                      <a:r>
                        <a:rPr lang="fr-FR" sz="1100" dirty="0">
                          <a:effectLst/>
                        </a:rPr>
                        <a:t>if</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a:t>
                      </a:r>
                      <a:r>
                        <a:rPr lang="en-US" sz="1100" dirty="0" err="1">
                          <a:effectLst/>
                        </a:rPr>
                        <a:t>isFinMois</a:t>
                      </a:r>
                      <a:r>
                        <a:rPr lang="en-US" sz="1100" dirty="0">
                          <a:effectLst/>
                        </a:rPr>
                        <a:t>) === “true”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1725871"/>
                  </a:ext>
                </a:extLst>
              </a:tr>
              <a:tr h="139048">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assert</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element</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present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linkText</a:t>
                      </a:r>
                      <a:r>
                        <a:rPr lang="fr-FR" sz="1100" dirty="0">
                          <a:effectLst/>
                          <a:latin typeface="Calibri" panose="020F0502020204030204" pitchFamily="34" charset="0"/>
                          <a:ea typeface="Calibri" panose="020F0502020204030204" pitchFamily="34" charset="0"/>
                          <a:cs typeface="Times New Roman" panose="02020603050405020304" pitchFamily="18" charset="0"/>
                        </a:rPr>
                        <a:t>=Merci d’effectuer vos validations dès que possible</a:t>
                      </a: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0535478"/>
                  </a:ext>
                </a:extLst>
              </a:tr>
              <a:tr h="0">
                <a:tc>
                  <a:txBody>
                    <a:bodyPr/>
                    <a:lstStyle/>
                    <a:p>
                      <a:pPr>
                        <a:lnSpc>
                          <a:spcPct val="107000"/>
                        </a:lnSpc>
                        <a:spcAft>
                          <a:spcPts val="800"/>
                        </a:spcAf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else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71482"/>
                  </a:ext>
                </a:extLst>
              </a:tr>
              <a:tr h="0">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assert</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element</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present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css</a:t>
                      </a:r>
                      <a:r>
                        <a:rPr lang="fr-FR" sz="1100" dirty="0">
                          <a:effectLst/>
                          <a:latin typeface="Calibri" panose="020F0502020204030204" pitchFamily="34" charset="0"/>
                          <a:ea typeface="Calibri" panose="020F0502020204030204" pitchFamily="34" charset="0"/>
                          <a:cs typeface="Times New Roman" panose="02020603050405020304" pitchFamily="18" charset="0"/>
                        </a:rPr>
                        <a:t>=#test2 &gt;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div:nth-child</a:t>
                      </a:r>
                      <a:r>
                        <a:rPr lang="fr-FR" sz="1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9306752"/>
                  </a:ext>
                </a:extLst>
              </a:tr>
              <a:tr h="0">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verify</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text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css</a:t>
                      </a:r>
                      <a:r>
                        <a:rPr lang="fr-FR" sz="1100" dirty="0">
                          <a:effectLst/>
                          <a:latin typeface="Calibri" panose="020F0502020204030204" pitchFamily="34" charset="0"/>
                          <a:ea typeface="Calibri" panose="020F0502020204030204" pitchFamily="34" charset="0"/>
                          <a:cs typeface="Times New Roman" panose="02020603050405020304" pitchFamily="18" charset="0"/>
                        </a:rPr>
                        <a:t>=#test2 &gt;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div:nth-child</a:t>
                      </a:r>
                      <a:r>
                        <a:rPr lang="fr-FR" sz="1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Aucune notification</a:t>
                      </a:r>
                    </a:p>
                  </a:txBody>
                  <a:tcPr marL="68580" marR="68580" marT="0" marB="0"/>
                </a:tc>
                <a:extLst>
                  <a:ext uri="{0D108BD9-81ED-4DB2-BD59-A6C34878D82A}">
                    <a16:rowId xmlns:a16="http://schemas.microsoft.com/office/drawing/2014/main" val="3977861461"/>
                  </a:ext>
                </a:extLst>
              </a:tr>
              <a:tr h="0">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end</a:t>
                      </a: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5152764"/>
                  </a:ext>
                </a:extLst>
              </a:tr>
            </a:tbl>
          </a:graphicData>
        </a:graphic>
      </p:graphicFrame>
      <p:sp>
        <p:nvSpPr>
          <p:cNvPr id="8" name="Titre 1">
            <a:extLst>
              <a:ext uri="{FF2B5EF4-FFF2-40B4-BE49-F238E27FC236}">
                <a16:creationId xmlns:a16="http://schemas.microsoft.com/office/drawing/2014/main" id="{5514B33B-C739-40EC-95FE-5E3ABEB18B66}"/>
              </a:ext>
            </a:extLst>
          </p:cNvPr>
          <p:cNvSpPr txBox="1">
            <a:spLocks/>
          </p:cNvSpPr>
          <p:nvPr/>
        </p:nvSpPr>
        <p:spPr>
          <a:xfrm>
            <a:off x="494415" y="4093971"/>
            <a:ext cx="10935584" cy="418376"/>
          </a:xfrm>
          <a:prstGeom prst="rect">
            <a:avLst/>
          </a:prstGeom>
        </p:spPr>
        <p:txBody>
          <a:bodyPr vert="horz" lIns="91440" tIns="45720" rIns="91440" bIns="0" rtlCol="0" anchor="b" anchorCtr="0">
            <a:noAutofit/>
          </a:bodyPr>
          <a:lstStyle>
            <a:lvl1pPr algn="l" defTabSz="290290" rtl="0" eaLnBrk="1" latinLnBrk="0" hangingPunct="1">
              <a:lnSpc>
                <a:spcPct val="100000"/>
              </a:lnSpc>
              <a:spcBef>
                <a:spcPts val="0"/>
              </a:spcBef>
              <a:buNone/>
              <a:defRPr lang="fr-FR" sz="1800" b="1" kern="1200" cap="all" baseline="0" dirty="0">
                <a:solidFill>
                  <a:schemeClr val="tx1">
                    <a:lumMod val="50000"/>
                  </a:schemeClr>
                </a:solidFill>
                <a:latin typeface="+mn-lt"/>
                <a:ea typeface="Montserrat" charset="0"/>
                <a:cs typeface="Montserrat" charset="0"/>
              </a:defRPr>
            </a:lvl1pPr>
          </a:lstStyle>
          <a:p>
            <a:r>
              <a:rPr lang="fr-FR" dirty="0"/>
              <a:t>Exemple : changement de fenêtre </a:t>
            </a:r>
            <a:r>
              <a:rPr lang="fr-FR" dirty="0" err="1"/>
              <a:t>windows</a:t>
            </a:r>
            <a:endParaRPr lang="fr-FR" dirty="0"/>
          </a:p>
        </p:txBody>
      </p:sp>
      <p:sp>
        <p:nvSpPr>
          <p:cNvPr id="9" name="Espace réservé du texte 3">
            <a:extLst>
              <a:ext uri="{FF2B5EF4-FFF2-40B4-BE49-F238E27FC236}">
                <a16:creationId xmlns:a16="http://schemas.microsoft.com/office/drawing/2014/main" id="{A587F434-BE80-4600-80DD-FC1F3C275D6F}"/>
              </a:ext>
            </a:extLst>
          </p:cNvPr>
          <p:cNvSpPr txBox="1">
            <a:spLocks/>
          </p:cNvSpPr>
          <p:nvPr/>
        </p:nvSpPr>
        <p:spPr>
          <a:xfrm>
            <a:off x="494414" y="4740699"/>
            <a:ext cx="9040003" cy="954429"/>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3"/>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1">
                <a:solidFill>
                  <a:srgbClr val="00B0F0"/>
                </a:solidFill>
              </a:rPr>
              <a:t>Objectif du test : </a:t>
            </a:r>
            <a:r>
              <a:rPr lang="fr-FR">
                <a:solidFill>
                  <a:schemeClr val="tx1"/>
                </a:solidFill>
              </a:rPr>
              <a:t>ouvrir une fenêtre puis revenir sur la précédente</a:t>
            </a:r>
          </a:p>
          <a:p>
            <a:pPr lvl="1"/>
            <a:endParaRPr lang="fr-FR" sz="1400">
              <a:solidFill>
                <a:schemeClr val="tx1"/>
              </a:solidFill>
            </a:endParaRPr>
          </a:p>
          <a:p>
            <a:endParaRPr lang="fr-FR" sz="1600" b="1">
              <a:solidFill>
                <a:srgbClr val="00B0F0"/>
              </a:solidFill>
            </a:endParaRPr>
          </a:p>
          <a:p>
            <a:pPr marL="580582" lvl="2" indent="0">
              <a:buFont typeface="Wingdings" panose="05000000000000000000" pitchFamily="2" charset="2"/>
              <a:buNone/>
            </a:pPr>
            <a:endParaRPr lang="fr-FR" sz="1400"/>
          </a:p>
          <a:p>
            <a:pPr lvl="1"/>
            <a:endParaRPr lang="fr-FR" sz="1400"/>
          </a:p>
          <a:p>
            <a:pPr lvl="1"/>
            <a:endParaRPr lang="fr-FR" sz="1400"/>
          </a:p>
          <a:p>
            <a:pPr lvl="1"/>
            <a:endParaRPr lang="fr-FR" sz="1400"/>
          </a:p>
          <a:p>
            <a:endParaRPr lang="fr-FR" sz="1600"/>
          </a:p>
        </p:txBody>
      </p:sp>
      <p:graphicFrame>
        <p:nvGraphicFramePr>
          <p:cNvPr id="10" name="Tableau 9">
            <a:extLst>
              <a:ext uri="{FF2B5EF4-FFF2-40B4-BE49-F238E27FC236}">
                <a16:creationId xmlns:a16="http://schemas.microsoft.com/office/drawing/2014/main" id="{49A4D255-672C-408A-BF73-E7B5BF331EFF}"/>
              </a:ext>
            </a:extLst>
          </p:cNvPr>
          <p:cNvGraphicFramePr>
            <a:graphicFrameLocks noGrp="1"/>
          </p:cNvGraphicFramePr>
          <p:nvPr>
            <p:extLst>
              <p:ext uri="{D42A27DB-BD31-4B8C-83A1-F6EECF244321}">
                <p14:modId xmlns:p14="http://schemas.microsoft.com/office/powerpoint/2010/main" val="2871261593"/>
              </p:ext>
            </p:extLst>
          </p:nvPr>
        </p:nvGraphicFramePr>
        <p:xfrm>
          <a:off x="2545272" y="5078115"/>
          <a:ext cx="6833870" cy="1208088"/>
        </p:xfrm>
        <a:graphic>
          <a:graphicData uri="http://schemas.openxmlformats.org/drawingml/2006/table">
            <a:tbl>
              <a:tblPr firstRow="1" firstCol="1" bandRow="1">
                <a:tableStyleId>{5C22544A-7EE6-4342-B048-85BDC9FD1C3A}</a:tableStyleId>
              </a:tblPr>
              <a:tblGrid>
                <a:gridCol w="2277745">
                  <a:extLst>
                    <a:ext uri="{9D8B030D-6E8A-4147-A177-3AD203B41FA5}">
                      <a16:colId xmlns:a16="http://schemas.microsoft.com/office/drawing/2014/main" val="3283813143"/>
                    </a:ext>
                  </a:extLst>
                </a:gridCol>
                <a:gridCol w="2277745">
                  <a:extLst>
                    <a:ext uri="{9D8B030D-6E8A-4147-A177-3AD203B41FA5}">
                      <a16:colId xmlns:a16="http://schemas.microsoft.com/office/drawing/2014/main" val="3386217881"/>
                    </a:ext>
                  </a:extLst>
                </a:gridCol>
                <a:gridCol w="2278380">
                  <a:extLst>
                    <a:ext uri="{9D8B030D-6E8A-4147-A177-3AD203B41FA5}">
                      <a16:colId xmlns:a16="http://schemas.microsoft.com/office/drawing/2014/main" val="2027230050"/>
                    </a:ext>
                  </a:extLst>
                </a:gridCol>
              </a:tblGrid>
              <a:tr h="0">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0">
                <a:tc>
                  <a:txBody>
                    <a:bodyPr/>
                    <a:lstStyle/>
                    <a:p>
                      <a:pPr>
                        <a:lnSpc>
                          <a:spcPct val="107000"/>
                        </a:lnSpc>
                        <a:spcAft>
                          <a:spcPts val="800"/>
                        </a:spcAft>
                      </a:pPr>
                      <a:r>
                        <a:rPr lang="fr-FR" sz="1100">
                          <a:effectLst/>
                        </a:rPr>
                        <a:t>click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css=#held &gt; img</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//clique sur le bouton d’aide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1725871"/>
                  </a:ext>
                </a:extLst>
              </a:tr>
              <a:tr h="0">
                <a:tc>
                  <a:txBody>
                    <a:bodyPr/>
                    <a:lstStyle/>
                    <a:p>
                      <a:pPr>
                        <a:lnSpc>
                          <a:spcPct val="107000"/>
                        </a:lnSpc>
                        <a:spcAft>
                          <a:spcPts val="800"/>
                        </a:spcAft>
                      </a:pPr>
                      <a:r>
                        <a:rPr lang="fr-FR" sz="1100">
                          <a:effectLst/>
                        </a:rPr>
                        <a:t>store window handle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root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 </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7722532"/>
                  </a:ext>
                </a:extLst>
              </a:tr>
              <a:tr h="0">
                <a:tc>
                  <a:txBody>
                    <a:bodyPr/>
                    <a:lstStyle/>
                    <a:p>
                      <a:pPr>
                        <a:lnSpc>
                          <a:spcPct val="107000"/>
                        </a:lnSpc>
                        <a:spcAft>
                          <a:spcPts val="800"/>
                        </a:spcAft>
                      </a:pPr>
                      <a:r>
                        <a:rPr lang="fr-FR" sz="1100">
                          <a:effectLst/>
                        </a:rPr>
                        <a:t>select window</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handle=${win2306}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//Ouvre la fenêtre d’aide à partir de la fenêtre principale de l’application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4600223"/>
                  </a:ext>
                </a:extLst>
              </a:tr>
              <a:tr h="0">
                <a:tc>
                  <a:txBody>
                    <a:bodyPr/>
                    <a:lstStyle/>
                    <a:p>
                      <a:pPr>
                        <a:lnSpc>
                          <a:spcPct val="107000"/>
                        </a:lnSpc>
                        <a:spcAft>
                          <a:spcPts val="800"/>
                        </a:spcAft>
                      </a:pPr>
                      <a:r>
                        <a:rPr lang="fr-FR" sz="1100">
                          <a:effectLst/>
                        </a:rPr>
                        <a:t>close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 </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//Ferme la fenêtre d’aide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7127036"/>
                  </a:ext>
                </a:extLst>
              </a:tr>
              <a:tr h="0">
                <a:tc>
                  <a:txBody>
                    <a:bodyPr/>
                    <a:lstStyle/>
                    <a:p>
                      <a:pPr>
                        <a:lnSpc>
                          <a:spcPct val="107000"/>
                        </a:lnSpc>
                        <a:spcAft>
                          <a:spcPts val="800"/>
                        </a:spcAft>
                      </a:pPr>
                      <a:r>
                        <a:rPr lang="fr-FR" sz="1100">
                          <a:effectLst/>
                        </a:rPr>
                        <a:t>select window</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a:effectLst/>
                        </a:rPr>
                        <a:t>handle=${root}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//Retourne sur la fenêtre principale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5099887"/>
                  </a:ext>
                </a:extLst>
              </a:tr>
            </a:tbl>
          </a:graphicData>
        </a:graphic>
      </p:graphicFrame>
    </p:spTree>
    <p:extLst>
      <p:ext uri="{BB962C8B-B14F-4D97-AF65-F5344CB8AC3E}">
        <p14:creationId xmlns:p14="http://schemas.microsoft.com/office/powerpoint/2010/main" val="82279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Démonstration</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10B46020-B647-4D8E-BD9D-D0156BE8B1F8}"/>
              </a:ext>
            </a:extLst>
          </p:cNvPr>
          <p:cNvSpPr>
            <a:spLocks noGrp="1"/>
          </p:cNvSpPr>
          <p:nvPr>
            <p:ph type="sldNum" sz="quarter" idx="12"/>
          </p:nvPr>
        </p:nvSpPr>
        <p:spPr/>
        <p:txBody>
          <a:bodyPr/>
          <a:lstStyle/>
          <a:p>
            <a:fld id="{9AFCA8D8-8241-BE4B-9165-0EE2A5D02B3D}" type="slidenum">
              <a:rPr lang="fr-FR" smtClean="0"/>
              <a:pPr/>
              <a:t>28</a:t>
            </a:fld>
            <a:endParaRPr lang="fr-FR"/>
          </a:p>
        </p:txBody>
      </p:sp>
      <p:pic>
        <p:nvPicPr>
          <p:cNvPr id="10" name="Image 9">
            <a:extLst>
              <a:ext uri="{FF2B5EF4-FFF2-40B4-BE49-F238E27FC236}">
                <a16:creationId xmlns:a16="http://schemas.microsoft.com/office/drawing/2014/main" id="{50D156FE-58D0-453D-8C26-8AE409A89DA4}"/>
              </a:ext>
            </a:extLst>
          </p:cNvPr>
          <p:cNvPicPr>
            <a:picLocks noChangeAspect="1"/>
          </p:cNvPicPr>
          <p:nvPr/>
        </p:nvPicPr>
        <p:blipFill>
          <a:blip r:embed="rId4"/>
          <a:stretch>
            <a:fillRect/>
          </a:stretch>
        </p:blipFill>
        <p:spPr>
          <a:xfrm>
            <a:off x="4953965" y="4326592"/>
            <a:ext cx="1847135" cy="1724025"/>
          </a:xfrm>
          <a:prstGeom prst="rect">
            <a:avLst/>
          </a:prstGeom>
        </p:spPr>
      </p:pic>
      <p:pic>
        <p:nvPicPr>
          <p:cNvPr id="7" name="Graphique 6" descr="Jouer contour">
            <a:extLst>
              <a:ext uri="{FF2B5EF4-FFF2-40B4-BE49-F238E27FC236}">
                <a16:creationId xmlns:a16="http://schemas.microsoft.com/office/drawing/2014/main" id="{1052F6C3-24B5-4978-AC1A-C5489784F8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1462" y="4880009"/>
            <a:ext cx="472450" cy="472450"/>
          </a:xfrm>
          <a:prstGeom prst="rect">
            <a:avLst/>
          </a:prstGeom>
        </p:spPr>
      </p:pic>
    </p:spTree>
    <p:extLst>
      <p:ext uri="{BB962C8B-B14F-4D97-AF65-F5344CB8AC3E}">
        <p14:creationId xmlns:p14="http://schemas.microsoft.com/office/powerpoint/2010/main" val="1754574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Démonstration</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283951" y="766466"/>
            <a:ext cx="9040003" cy="5570086"/>
          </a:xfrm>
        </p:spPr>
        <p:txBody>
          <a:bodyPr>
            <a:normAutofit/>
          </a:bodyPr>
          <a:lstStyle/>
          <a:p>
            <a:r>
              <a:rPr lang="fr-FR" sz="1600" b="1" dirty="0">
                <a:solidFill>
                  <a:srgbClr val="00B0F0"/>
                </a:solidFill>
              </a:rPr>
              <a:t>Le scénario : connexion avec un mauvais login/</a:t>
            </a:r>
            <a:r>
              <a:rPr lang="fr-FR" sz="1600" b="1" dirty="0" err="1">
                <a:solidFill>
                  <a:srgbClr val="00B0F0"/>
                </a:solidFill>
              </a:rPr>
              <a:t>pwd</a:t>
            </a:r>
            <a:endParaRPr lang="fr-FR" sz="1600" b="1" dirty="0">
              <a:solidFill>
                <a:srgbClr val="00B0F0"/>
              </a:solidFill>
            </a:endParaRPr>
          </a:p>
          <a:p>
            <a:endParaRPr lang="fr-FR" sz="1600" b="1" dirty="0">
              <a:solidFill>
                <a:srgbClr val="00B0F0"/>
              </a:solidFill>
            </a:endParaRPr>
          </a:p>
          <a:p>
            <a:pPr lvl="1"/>
            <a:r>
              <a:rPr lang="fr-FR" sz="1400" dirty="0">
                <a:solidFill>
                  <a:schemeClr val="tx1"/>
                </a:solidFill>
              </a:rPr>
              <a:t>Enregistrement automatique d’un test avec </a:t>
            </a:r>
          </a:p>
          <a:p>
            <a:pPr marL="290291" lvl="1" indent="0">
              <a:buNone/>
            </a:pPr>
            <a:r>
              <a:rPr lang="fr-FR" sz="1400" dirty="0" err="1">
                <a:solidFill>
                  <a:schemeClr val="tx1"/>
                </a:solidFill>
              </a:rPr>
              <a:t>Selenium</a:t>
            </a:r>
            <a:r>
              <a:rPr lang="fr-FR" sz="1400" dirty="0">
                <a:solidFill>
                  <a:schemeClr val="tx1"/>
                </a:solidFill>
              </a:rPr>
              <a:t> IDE</a:t>
            </a:r>
          </a:p>
          <a:p>
            <a:endParaRPr lang="fr-FR" sz="1600" b="1" dirty="0">
              <a:solidFill>
                <a:srgbClr val="00B0F0"/>
              </a:solidFill>
            </a:endParaRPr>
          </a:p>
          <a:p>
            <a:endParaRPr lang="fr-FR" sz="1600" b="1" dirty="0">
              <a:solidFill>
                <a:srgbClr val="00B0F0"/>
              </a:solidFill>
            </a:endParaRPr>
          </a:p>
          <a:p>
            <a:endParaRPr lang="fr-FR" sz="1600" b="1" dirty="0">
              <a:solidFill>
                <a:srgbClr val="00B0F0"/>
              </a:solidFill>
            </a:endParaRPr>
          </a:p>
          <a:p>
            <a:pPr lvl="1"/>
            <a:r>
              <a:rPr lang="fr-FR" sz="1400" dirty="0">
                <a:solidFill>
                  <a:schemeClr val="tx1"/>
                </a:solidFill>
              </a:rPr>
              <a:t>Ajout de la commande </a:t>
            </a:r>
            <a:r>
              <a:rPr lang="fr-FR" sz="1400" dirty="0" err="1">
                <a:solidFill>
                  <a:schemeClr val="tx1"/>
                </a:solidFill>
              </a:rPr>
              <a:t>assert</a:t>
            </a:r>
            <a:r>
              <a:rPr lang="fr-FR" sz="1400" dirty="0">
                <a:solidFill>
                  <a:schemeClr val="tx1"/>
                </a:solidFill>
              </a:rPr>
              <a:t> </a:t>
            </a:r>
            <a:r>
              <a:rPr lang="fr-FR" sz="1400" dirty="0" err="1">
                <a:solidFill>
                  <a:schemeClr val="tx1"/>
                </a:solidFill>
              </a:rPr>
              <a:t>text</a:t>
            </a:r>
            <a:r>
              <a:rPr lang="fr-FR" sz="1400" dirty="0">
                <a:solidFill>
                  <a:schemeClr val="tx1"/>
                </a:solidFill>
              </a:rPr>
              <a:t> </a:t>
            </a:r>
            <a:endParaRPr lang="fr-FR" dirty="0">
              <a:solidFill>
                <a:schemeClr val="tx1"/>
              </a:solidFill>
            </a:endParaRPr>
          </a:p>
          <a:p>
            <a:endParaRPr lang="fr-FR" sz="1600" b="1" dirty="0">
              <a:solidFill>
                <a:srgbClr val="00B0F0"/>
              </a:solidFill>
            </a:endParaRPr>
          </a:p>
          <a:p>
            <a:r>
              <a:rPr lang="fr-FR" sz="1600" b="1" dirty="0">
                <a:solidFill>
                  <a:srgbClr val="00B0F0"/>
                </a:solidFill>
              </a:rPr>
              <a:t>Exécution d’un test</a:t>
            </a:r>
          </a:p>
          <a:p>
            <a:pPr marL="0" indent="0">
              <a:buNone/>
            </a:pPr>
            <a:r>
              <a:rPr lang="fr-FR" sz="1600" dirty="0">
                <a:solidFill>
                  <a:schemeClr val="tx1"/>
                </a:solidFill>
              </a:rPr>
              <a:t>Erreur :	</a:t>
            </a:r>
            <a:r>
              <a:rPr lang="fr-FR" sz="1600" b="1" dirty="0">
                <a:solidFill>
                  <a:srgbClr val="00B0F0"/>
                </a:solidFill>
              </a:rPr>
              <a:t>						</a:t>
            </a:r>
            <a:r>
              <a:rPr lang="fr-FR" sz="1600" dirty="0">
                <a:solidFill>
                  <a:schemeClr val="tx1"/>
                </a:solidFill>
              </a:rPr>
              <a:t>Pas d’erreur :</a:t>
            </a:r>
          </a:p>
          <a:p>
            <a:endParaRPr lang="fr-FR" sz="1600" b="1" dirty="0">
              <a:solidFill>
                <a:srgbClr val="00B0F0"/>
              </a:solidFill>
            </a:endParaRPr>
          </a:p>
          <a:p>
            <a:endParaRPr lang="fr-FR" sz="1600" b="1" dirty="0">
              <a:solidFill>
                <a:srgbClr val="00B0F0"/>
              </a:solidFill>
            </a:endParaRPr>
          </a:p>
          <a:p>
            <a:pPr marL="290291" lvl="1" indent="0">
              <a:buNone/>
            </a:pPr>
            <a:endParaRPr lang="fr-FR" sz="1400" b="1" dirty="0">
              <a:solidFill>
                <a:srgbClr val="00B0F0"/>
              </a:solidFill>
            </a:endParaRPr>
          </a:p>
          <a:p>
            <a:pPr marL="0" indent="0">
              <a:buNone/>
            </a:pPr>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E32B30E6-3619-44BA-AE46-2D4B9879EDCB}"/>
              </a:ext>
            </a:extLst>
          </p:cNvPr>
          <p:cNvSpPr>
            <a:spLocks noGrp="1"/>
          </p:cNvSpPr>
          <p:nvPr>
            <p:ph type="sldNum" sz="quarter" idx="12"/>
          </p:nvPr>
        </p:nvSpPr>
        <p:spPr/>
        <p:txBody>
          <a:bodyPr/>
          <a:lstStyle/>
          <a:p>
            <a:fld id="{9AFCA8D8-8241-BE4B-9165-0EE2A5D02B3D}" type="slidenum">
              <a:rPr lang="fr-FR" smtClean="0"/>
              <a:pPr/>
              <a:t>29</a:t>
            </a:fld>
            <a:endParaRPr lang="fr-FR"/>
          </a:p>
        </p:txBody>
      </p:sp>
      <p:pic>
        <p:nvPicPr>
          <p:cNvPr id="8" name="Image 7">
            <a:extLst>
              <a:ext uri="{FF2B5EF4-FFF2-40B4-BE49-F238E27FC236}">
                <a16:creationId xmlns:a16="http://schemas.microsoft.com/office/drawing/2014/main" id="{12E5DB0A-2B62-400C-B848-4135A4BCDA7E}"/>
              </a:ext>
            </a:extLst>
          </p:cNvPr>
          <p:cNvPicPr>
            <a:picLocks noChangeAspect="1"/>
          </p:cNvPicPr>
          <p:nvPr/>
        </p:nvPicPr>
        <p:blipFill>
          <a:blip r:embed="rId3"/>
          <a:stretch>
            <a:fillRect/>
          </a:stretch>
        </p:blipFill>
        <p:spPr>
          <a:xfrm>
            <a:off x="5244084" y="1015409"/>
            <a:ext cx="5419725" cy="1676400"/>
          </a:xfrm>
          <a:prstGeom prst="rect">
            <a:avLst/>
          </a:prstGeom>
        </p:spPr>
      </p:pic>
      <p:pic>
        <p:nvPicPr>
          <p:cNvPr id="10" name="Image 9">
            <a:extLst>
              <a:ext uri="{FF2B5EF4-FFF2-40B4-BE49-F238E27FC236}">
                <a16:creationId xmlns:a16="http://schemas.microsoft.com/office/drawing/2014/main" id="{28B2F935-A318-4C05-BA73-70F234162739}"/>
              </a:ext>
            </a:extLst>
          </p:cNvPr>
          <p:cNvPicPr>
            <a:picLocks noChangeAspect="1"/>
          </p:cNvPicPr>
          <p:nvPr/>
        </p:nvPicPr>
        <p:blipFill>
          <a:blip r:embed="rId4"/>
          <a:stretch>
            <a:fillRect/>
          </a:stretch>
        </p:blipFill>
        <p:spPr>
          <a:xfrm>
            <a:off x="5244083" y="3191539"/>
            <a:ext cx="5419725" cy="209550"/>
          </a:xfrm>
          <a:prstGeom prst="rect">
            <a:avLst/>
          </a:prstGeom>
        </p:spPr>
      </p:pic>
      <p:sp>
        <p:nvSpPr>
          <p:cNvPr id="12" name="ZoneTexte 11">
            <a:extLst>
              <a:ext uri="{FF2B5EF4-FFF2-40B4-BE49-F238E27FC236}">
                <a16:creationId xmlns:a16="http://schemas.microsoft.com/office/drawing/2014/main" id="{26023415-C3FE-4E73-8BBA-6C8BB8E288E0}"/>
              </a:ext>
            </a:extLst>
          </p:cNvPr>
          <p:cNvSpPr txBox="1"/>
          <p:nvPr/>
        </p:nvSpPr>
        <p:spPr>
          <a:xfrm>
            <a:off x="494415" y="4538497"/>
            <a:ext cx="6108192" cy="1954381"/>
          </a:xfrm>
          <a:prstGeom prst="rect">
            <a:avLst/>
          </a:prstGeom>
          <a:noFill/>
        </p:spPr>
        <p:txBody>
          <a:bodyPr wrap="square">
            <a:spAutoFit/>
          </a:bodyPr>
          <a:lstStyle/>
          <a:p>
            <a:pPr algn="l">
              <a:buFont typeface="Arial" panose="020B0604020202020204" pitchFamily="34" charset="0"/>
              <a:buChar char="•"/>
            </a:pPr>
            <a:r>
              <a:rPr lang="fr-FR" sz="1100" b="1" i="0" dirty="0">
                <a:solidFill>
                  <a:srgbClr val="5B5B5B"/>
                </a:solidFill>
                <a:effectLst/>
                <a:latin typeface="system"/>
              </a:rPr>
              <a:t>Running '12-demo'16:01:45</a:t>
            </a:r>
          </a:p>
          <a:p>
            <a:pPr algn="l">
              <a:buFont typeface="Arial" panose="020B0604020202020204" pitchFamily="34" charset="0"/>
              <a:buChar char="•"/>
            </a:pPr>
            <a:r>
              <a:rPr lang="fr-FR" sz="1100" b="0" i="0" dirty="0">
                <a:solidFill>
                  <a:srgbClr val="5B5B5B"/>
                </a:solidFill>
                <a:effectLst/>
                <a:latin typeface="system"/>
              </a:rPr>
              <a:t>1.open on /login</a:t>
            </a:r>
            <a:r>
              <a:rPr lang="fr-FR" sz="1100" b="0" i="0" dirty="0">
                <a:solidFill>
                  <a:srgbClr val="23843D"/>
                </a:solidFill>
                <a:effectLst/>
                <a:latin typeface="system"/>
              </a:rPr>
              <a:t> OK</a:t>
            </a:r>
            <a:r>
              <a:rPr lang="fr-FR" sz="1100" b="0" i="0" dirty="0">
                <a:solidFill>
                  <a:srgbClr val="5B5B5B"/>
                </a:solidFill>
                <a:effectLst/>
                <a:latin typeface="system"/>
              </a:rPr>
              <a:t>16:01:46</a:t>
            </a:r>
          </a:p>
          <a:p>
            <a:pPr algn="l">
              <a:buFont typeface="Arial" panose="020B0604020202020204" pitchFamily="34" charset="0"/>
              <a:buChar char="•"/>
            </a:pPr>
            <a:r>
              <a:rPr lang="fr-FR" sz="1100" b="0" i="0" dirty="0">
                <a:solidFill>
                  <a:srgbClr val="5B5B5B"/>
                </a:solidFill>
                <a:effectLst/>
                <a:latin typeface="system"/>
              </a:rPr>
              <a:t>2.setWindowSize on 945x1020</a:t>
            </a:r>
            <a:r>
              <a:rPr lang="fr-FR" sz="1100" b="0" i="0" dirty="0">
                <a:solidFill>
                  <a:srgbClr val="23843D"/>
                </a:solidFill>
                <a:effectLst/>
                <a:latin typeface="system"/>
              </a:rPr>
              <a:t> OK</a:t>
            </a:r>
            <a:r>
              <a:rPr lang="fr-FR" sz="1100" b="0" i="0" dirty="0">
                <a:solidFill>
                  <a:srgbClr val="5B5B5B"/>
                </a:solidFill>
                <a:effectLst/>
                <a:latin typeface="system"/>
              </a:rPr>
              <a:t>16:01:46</a:t>
            </a:r>
          </a:p>
          <a:p>
            <a:pPr algn="l">
              <a:buFont typeface="Arial" panose="020B0604020202020204" pitchFamily="34" charset="0"/>
              <a:buChar char="•"/>
            </a:pPr>
            <a:r>
              <a:rPr lang="fr-FR" sz="1100" b="0" i="0" dirty="0">
                <a:solidFill>
                  <a:srgbClr val="5B5B5B"/>
                </a:solidFill>
                <a:effectLst/>
                <a:latin typeface="system"/>
              </a:rPr>
              <a:t>3.click on id=</a:t>
            </a:r>
            <a:r>
              <a:rPr lang="fr-FR" sz="1100" b="0" i="0" dirty="0" err="1">
                <a:solidFill>
                  <a:srgbClr val="5B5B5B"/>
                </a:solidFill>
                <a:effectLst/>
                <a:latin typeface="system"/>
              </a:rPr>
              <a:t>username</a:t>
            </a:r>
            <a:r>
              <a:rPr lang="fr-FR" sz="1100" b="0" i="0" dirty="0">
                <a:solidFill>
                  <a:srgbClr val="23843D"/>
                </a:solidFill>
                <a:effectLst/>
                <a:latin typeface="system"/>
              </a:rPr>
              <a:t> OK</a:t>
            </a:r>
            <a:r>
              <a:rPr lang="fr-FR" sz="1100" b="0" i="0" dirty="0">
                <a:solidFill>
                  <a:srgbClr val="5B5B5B"/>
                </a:solidFill>
                <a:effectLst/>
                <a:latin typeface="system"/>
              </a:rPr>
              <a:t>16:01:46</a:t>
            </a:r>
          </a:p>
          <a:p>
            <a:pPr algn="l">
              <a:buFont typeface="Arial" panose="020B0604020202020204" pitchFamily="34" charset="0"/>
              <a:buChar char="•"/>
            </a:pPr>
            <a:r>
              <a:rPr lang="fr-FR" sz="1100" b="0" i="0" dirty="0">
                <a:solidFill>
                  <a:srgbClr val="5B5B5B"/>
                </a:solidFill>
                <a:effectLst/>
                <a:latin typeface="system"/>
              </a:rPr>
              <a:t>4.type on id=</a:t>
            </a:r>
            <a:r>
              <a:rPr lang="fr-FR" sz="1100" b="0" i="0" dirty="0" err="1">
                <a:solidFill>
                  <a:srgbClr val="5B5B5B"/>
                </a:solidFill>
                <a:effectLst/>
                <a:latin typeface="system"/>
              </a:rPr>
              <a:t>username</a:t>
            </a:r>
            <a:r>
              <a:rPr lang="fr-FR" sz="1100" b="0" i="0" dirty="0">
                <a:solidFill>
                  <a:srgbClr val="5B5B5B"/>
                </a:solidFill>
                <a:effectLst/>
                <a:latin typeface="system"/>
              </a:rPr>
              <a:t> </a:t>
            </a:r>
            <a:r>
              <a:rPr lang="fr-FR" sz="1100" b="0" i="0" dirty="0" err="1">
                <a:solidFill>
                  <a:srgbClr val="5B5B5B"/>
                </a:solidFill>
                <a:effectLst/>
                <a:latin typeface="system"/>
              </a:rPr>
              <a:t>with</a:t>
            </a:r>
            <a:r>
              <a:rPr lang="fr-FR" sz="1100" b="0" i="0" dirty="0">
                <a:solidFill>
                  <a:srgbClr val="5B5B5B"/>
                </a:solidFill>
                <a:effectLst/>
                <a:latin typeface="system"/>
              </a:rPr>
              <a:t> value cvi123</a:t>
            </a:r>
            <a:r>
              <a:rPr lang="fr-FR" sz="1100" b="0" i="0" dirty="0">
                <a:solidFill>
                  <a:srgbClr val="23843D"/>
                </a:solidFill>
                <a:effectLst/>
                <a:latin typeface="system"/>
              </a:rPr>
              <a:t> OK</a:t>
            </a:r>
            <a:r>
              <a:rPr lang="fr-FR" sz="1100" b="0" i="0" dirty="0">
                <a:solidFill>
                  <a:srgbClr val="5B5B5B"/>
                </a:solidFill>
                <a:effectLst/>
                <a:latin typeface="system"/>
              </a:rPr>
              <a:t>16:01:46</a:t>
            </a:r>
          </a:p>
          <a:p>
            <a:pPr algn="l">
              <a:buFont typeface="Arial" panose="020B0604020202020204" pitchFamily="34" charset="0"/>
              <a:buChar char="•"/>
            </a:pPr>
            <a:r>
              <a:rPr lang="fr-FR" sz="1100" b="0" i="0" dirty="0">
                <a:solidFill>
                  <a:srgbClr val="5B5B5B"/>
                </a:solidFill>
                <a:effectLst/>
                <a:latin typeface="system"/>
              </a:rPr>
              <a:t>5.type on id=password </a:t>
            </a:r>
            <a:r>
              <a:rPr lang="fr-FR" sz="1100" b="0" i="0" dirty="0" err="1">
                <a:solidFill>
                  <a:srgbClr val="5B5B5B"/>
                </a:solidFill>
                <a:effectLst/>
                <a:latin typeface="system"/>
              </a:rPr>
              <a:t>with</a:t>
            </a:r>
            <a:r>
              <a:rPr lang="fr-FR" sz="1100" b="0" i="0" dirty="0">
                <a:solidFill>
                  <a:srgbClr val="5B5B5B"/>
                </a:solidFill>
                <a:effectLst/>
                <a:latin typeface="system"/>
              </a:rPr>
              <a:t> value 123</a:t>
            </a:r>
            <a:r>
              <a:rPr lang="fr-FR" sz="1100" b="0" i="0" dirty="0">
                <a:solidFill>
                  <a:srgbClr val="23843D"/>
                </a:solidFill>
                <a:effectLst/>
                <a:latin typeface="system"/>
              </a:rPr>
              <a:t> OK</a:t>
            </a:r>
            <a:r>
              <a:rPr lang="fr-FR" sz="1100" b="0" i="0" dirty="0">
                <a:solidFill>
                  <a:srgbClr val="5B5B5B"/>
                </a:solidFill>
                <a:effectLst/>
                <a:latin typeface="system"/>
              </a:rPr>
              <a:t>16:01:47</a:t>
            </a:r>
          </a:p>
          <a:p>
            <a:pPr algn="l">
              <a:buFont typeface="Arial" panose="020B0604020202020204" pitchFamily="34" charset="0"/>
              <a:buChar char="•"/>
            </a:pPr>
            <a:r>
              <a:rPr lang="fr-FR" sz="1100" b="0" i="0" dirty="0">
                <a:solidFill>
                  <a:srgbClr val="5B5B5B"/>
                </a:solidFill>
                <a:effectLst/>
                <a:latin typeface="system"/>
              </a:rPr>
              <a:t>6.click on id=</a:t>
            </a:r>
            <a:r>
              <a:rPr lang="fr-FR" sz="1100" b="0" i="0" dirty="0" err="1">
                <a:solidFill>
                  <a:srgbClr val="5B5B5B"/>
                </a:solidFill>
                <a:effectLst/>
                <a:latin typeface="system"/>
              </a:rPr>
              <a:t>login_button</a:t>
            </a:r>
            <a:r>
              <a:rPr lang="fr-FR" sz="1100" b="0" i="0" dirty="0">
                <a:solidFill>
                  <a:srgbClr val="23843D"/>
                </a:solidFill>
                <a:effectLst/>
                <a:latin typeface="system"/>
              </a:rPr>
              <a:t> OK</a:t>
            </a:r>
            <a:r>
              <a:rPr lang="fr-FR" sz="1100" b="0" i="0" dirty="0">
                <a:solidFill>
                  <a:srgbClr val="5B5B5B"/>
                </a:solidFill>
                <a:effectLst/>
                <a:latin typeface="system"/>
              </a:rPr>
              <a:t>16:01:47</a:t>
            </a:r>
          </a:p>
          <a:p>
            <a:pPr algn="l">
              <a:buFont typeface="Arial" panose="020B0604020202020204" pitchFamily="34" charset="0"/>
              <a:buChar char="•"/>
            </a:pPr>
            <a:r>
              <a:rPr lang="fr-FR" sz="1100" b="0" i="0" dirty="0">
                <a:solidFill>
                  <a:srgbClr val="5B5B5B"/>
                </a:solidFill>
                <a:effectLst/>
                <a:latin typeface="system"/>
              </a:rPr>
              <a:t>7.click on </a:t>
            </a:r>
            <a:r>
              <a:rPr lang="fr-FR" sz="1100" b="0" i="0" dirty="0" err="1">
                <a:solidFill>
                  <a:srgbClr val="5B5B5B"/>
                </a:solidFill>
                <a:effectLst/>
                <a:latin typeface="system"/>
              </a:rPr>
              <a:t>css</a:t>
            </a:r>
            <a:r>
              <a:rPr lang="fr-FR" sz="1100" b="0" i="0" dirty="0">
                <a:solidFill>
                  <a:srgbClr val="5B5B5B"/>
                </a:solidFill>
                <a:effectLst/>
                <a:latin typeface="system"/>
              </a:rPr>
              <a:t>=.</a:t>
            </a:r>
            <a:r>
              <a:rPr lang="fr-FR" sz="1100" b="0" i="0" dirty="0" err="1">
                <a:solidFill>
                  <a:srgbClr val="5B5B5B"/>
                </a:solidFill>
                <a:effectLst/>
                <a:latin typeface="system"/>
              </a:rPr>
              <a:t>filter_error:nth-child</a:t>
            </a:r>
            <a:r>
              <a:rPr lang="fr-FR" sz="1100" b="0" i="0" dirty="0">
                <a:solidFill>
                  <a:srgbClr val="5B5B5B"/>
                </a:solidFill>
                <a:effectLst/>
                <a:latin typeface="system"/>
              </a:rPr>
              <a:t>(1)</a:t>
            </a:r>
            <a:r>
              <a:rPr lang="fr-FR" sz="1100" b="0" i="0" dirty="0">
                <a:solidFill>
                  <a:srgbClr val="23843D"/>
                </a:solidFill>
                <a:effectLst/>
                <a:latin typeface="system"/>
              </a:rPr>
              <a:t> OK</a:t>
            </a:r>
            <a:r>
              <a:rPr lang="fr-FR" sz="1100" b="0" i="0" dirty="0">
                <a:solidFill>
                  <a:srgbClr val="5B5B5B"/>
                </a:solidFill>
                <a:effectLst/>
                <a:latin typeface="system"/>
              </a:rPr>
              <a:t>16:01:47</a:t>
            </a:r>
          </a:p>
          <a:p>
            <a:pPr algn="l">
              <a:buFont typeface="Arial" panose="020B0604020202020204" pitchFamily="34" charset="0"/>
              <a:buChar char="•"/>
            </a:pPr>
            <a:r>
              <a:rPr lang="fr-FR" sz="1100" b="0" i="0" dirty="0">
                <a:solidFill>
                  <a:srgbClr val="5B5B5B"/>
                </a:solidFill>
                <a:effectLst/>
                <a:latin typeface="system"/>
              </a:rPr>
              <a:t>8.assertText on </a:t>
            </a:r>
            <a:r>
              <a:rPr lang="fr-FR" sz="1100" b="0" i="0" dirty="0" err="1">
                <a:solidFill>
                  <a:srgbClr val="5B5B5B"/>
                </a:solidFill>
                <a:effectLst/>
                <a:latin typeface="system"/>
              </a:rPr>
              <a:t>css</a:t>
            </a:r>
            <a:r>
              <a:rPr lang="fr-FR" sz="1100" b="0" i="0" dirty="0">
                <a:solidFill>
                  <a:srgbClr val="5B5B5B"/>
                </a:solidFill>
                <a:effectLst/>
                <a:latin typeface="system"/>
              </a:rPr>
              <a:t>=.</a:t>
            </a:r>
            <a:r>
              <a:rPr lang="fr-FR" sz="1100" b="0" i="0" dirty="0" err="1">
                <a:solidFill>
                  <a:srgbClr val="5B5B5B"/>
                </a:solidFill>
                <a:effectLst/>
                <a:latin typeface="system"/>
              </a:rPr>
              <a:t>filter_error:nth-child</a:t>
            </a:r>
            <a:r>
              <a:rPr lang="fr-FR" sz="1100" b="0" i="0" dirty="0">
                <a:solidFill>
                  <a:srgbClr val="5B5B5B"/>
                </a:solidFill>
                <a:effectLst/>
                <a:latin typeface="system"/>
              </a:rPr>
              <a:t>(1) </a:t>
            </a:r>
            <a:r>
              <a:rPr lang="fr-FR" sz="1100" b="0" i="0" dirty="0" err="1">
                <a:solidFill>
                  <a:srgbClr val="5B5B5B"/>
                </a:solidFill>
                <a:effectLst/>
                <a:latin typeface="system"/>
              </a:rPr>
              <a:t>with</a:t>
            </a:r>
            <a:r>
              <a:rPr lang="fr-FR" sz="1100" b="0" i="0" dirty="0">
                <a:solidFill>
                  <a:srgbClr val="5B5B5B"/>
                </a:solidFill>
                <a:effectLst/>
                <a:latin typeface="system"/>
              </a:rPr>
              <a:t> value Identification incorrecte</a:t>
            </a:r>
            <a:r>
              <a:rPr lang="fr-FR" sz="1100" b="0" i="0" dirty="0">
                <a:solidFill>
                  <a:srgbClr val="E80600"/>
                </a:solidFill>
                <a:effectLst/>
                <a:latin typeface="system"/>
              </a:rPr>
              <a:t> Failed:</a:t>
            </a:r>
            <a:r>
              <a:rPr lang="fr-FR" sz="1100" b="0" i="0" dirty="0">
                <a:solidFill>
                  <a:srgbClr val="5B5B5B"/>
                </a:solidFill>
                <a:effectLst/>
                <a:latin typeface="system"/>
              </a:rPr>
              <a:t>16:01:47</a:t>
            </a:r>
          </a:p>
          <a:p>
            <a:pPr algn="l"/>
            <a:r>
              <a:rPr lang="fr-FR" sz="1100" b="0" i="0" dirty="0" err="1">
                <a:solidFill>
                  <a:srgbClr val="E80600"/>
                </a:solidFill>
                <a:effectLst/>
                <a:latin typeface="system"/>
              </a:rPr>
              <a:t>Actual</a:t>
            </a:r>
            <a:r>
              <a:rPr lang="fr-FR" sz="1100" b="0" i="0" dirty="0">
                <a:solidFill>
                  <a:srgbClr val="E80600"/>
                </a:solidFill>
                <a:effectLst/>
                <a:latin typeface="system"/>
              </a:rPr>
              <a:t> value "Identification incorrecte." </a:t>
            </a:r>
            <a:r>
              <a:rPr lang="fr-FR" sz="1100" b="0" i="0" dirty="0" err="1">
                <a:solidFill>
                  <a:srgbClr val="E80600"/>
                </a:solidFill>
                <a:effectLst/>
                <a:latin typeface="system"/>
              </a:rPr>
              <a:t>did</a:t>
            </a:r>
            <a:r>
              <a:rPr lang="fr-FR" sz="1100" b="0" i="0" dirty="0">
                <a:solidFill>
                  <a:srgbClr val="E80600"/>
                </a:solidFill>
                <a:effectLst/>
                <a:latin typeface="system"/>
              </a:rPr>
              <a:t> not match « Mauvaise identification."</a:t>
            </a:r>
          </a:p>
          <a:p>
            <a:pPr algn="l">
              <a:buFont typeface="Arial" panose="020B0604020202020204" pitchFamily="34" charset="0"/>
              <a:buChar char="•"/>
            </a:pPr>
            <a:r>
              <a:rPr lang="fr-FR" sz="1100" b="1" i="0" dirty="0">
                <a:solidFill>
                  <a:srgbClr val="E80600"/>
                </a:solidFill>
                <a:effectLst/>
                <a:latin typeface="system"/>
              </a:rPr>
              <a:t>'12-demo' </a:t>
            </a:r>
            <a:r>
              <a:rPr lang="fr-FR" sz="1100" b="1" i="0" dirty="0" err="1">
                <a:solidFill>
                  <a:srgbClr val="E80600"/>
                </a:solidFill>
                <a:effectLst/>
                <a:latin typeface="system"/>
              </a:rPr>
              <a:t>ended</a:t>
            </a:r>
            <a:r>
              <a:rPr lang="fr-FR" sz="1100" b="1" i="0" dirty="0">
                <a:solidFill>
                  <a:srgbClr val="E80600"/>
                </a:solidFill>
                <a:effectLst/>
                <a:latin typeface="system"/>
              </a:rPr>
              <a:t> </a:t>
            </a:r>
            <a:r>
              <a:rPr lang="fr-FR" sz="1100" b="1" i="0" dirty="0" err="1">
                <a:solidFill>
                  <a:srgbClr val="E80600"/>
                </a:solidFill>
                <a:effectLst/>
                <a:latin typeface="system"/>
              </a:rPr>
              <a:t>with</a:t>
            </a:r>
            <a:r>
              <a:rPr lang="fr-FR" sz="1100" b="1" i="0" dirty="0">
                <a:solidFill>
                  <a:srgbClr val="E80600"/>
                </a:solidFill>
                <a:effectLst/>
                <a:latin typeface="system"/>
              </a:rPr>
              <a:t> 1 </a:t>
            </a:r>
            <a:r>
              <a:rPr lang="fr-FR" sz="1100" b="1" i="0" dirty="0" err="1">
                <a:solidFill>
                  <a:srgbClr val="E80600"/>
                </a:solidFill>
                <a:effectLst/>
                <a:latin typeface="system"/>
              </a:rPr>
              <a:t>error</a:t>
            </a:r>
            <a:r>
              <a:rPr lang="fr-FR" sz="1100" b="1" i="0" dirty="0">
                <a:solidFill>
                  <a:srgbClr val="E80600"/>
                </a:solidFill>
                <a:effectLst/>
                <a:latin typeface="system"/>
              </a:rPr>
              <a:t>(s) 16:01:47</a:t>
            </a:r>
          </a:p>
        </p:txBody>
      </p:sp>
      <p:sp>
        <p:nvSpPr>
          <p:cNvPr id="13" name="Explosion : 8 points 12">
            <a:extLst>
              <a:ext uri="{FF2B5EF4-FFF2-40B4-BE49-F238E27FC236}">
                <a16:creationId xmlns:a16="http://schemas.microsoft.com/office/drawing/2014/main" id="{6F60E990-E46C-4E3A-90F5-5475C27F790A}"/>
              </a:ext>
            </a:extLst>
          </p:cNvPr>
          <p:cNvSpPr/>
          <p:nvPr/>
        </p:nvSpPr>
        <p:spPr>
          <a:xfrm>
            <a:off x="3032791" y="3752117"/>
            <a:ext cx="1570740" cy="1071185"/>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Erreur ligne 8</a:t>
            </a:r>
          </a:p>
        </p:txBody>
      </p:sp>
      <p:sp>
        <p:nvSpPr>
          <p:cNvPr id="15" name="ZoneTexte 14">
            <a:extLst>
              <a:ext uri="{FF2B5EF4-FFF2-40B4-BE49-F238E27FC236}">
                <a16:creationId xmlns:a16="http://schemas.microsoft.com/office/drawing/2014/main" id="{7014F087-AE44-4E51-A97D-D0B89F8359A6}"/>
              </a:ext>
            </a:extLst>
          </p:cNvPr>
          <p:cNvSpPr txBox="1"/>
          <p:nvPr/>
        </p:nvSpPr>
        <p:spPr>
          <a:xfrm>
            <a:off x="6861839" y="4589959"/>
            <a:ext cx="5419725" cy="1954381"/>
          </a:xfrm>
          <a:prstGeom prst="rect">
            <a:avLst/>
          </a:prstGeom>
          <a:noFill/>
        </p:spPr>
        <p:txBody>
          <a:bodyPr wrap="square">
            <a:spAutoFit/>
          </a:bodyPr>
          <a:lstStyle/>
          <a:p>
            <a:pPr algn="l">
              <a:buFont typeface="Arial" panose="020B0604020202020204" pitchFamily="34" charset="0"/>
              <a:buChar char="•"/>
            </a:pPr>
            <a:r>
              <a:rPr lang="fr-FR" sz="1100" b="1" i="0" dirty="0">
                <a:solidFill>
                  <a:srgbClr val="5B5B5B"/>
                </a:solidFill>
                <a:effectLst/>
                <a:latin typeface="system"/>
              </a:rPr>
              <a:t>Running '12-demo'16:02:27</a:t>
            </a:r>
          </a:p>
          <a:p>
            <a:pPr algn="l">
              <a:buFont typeface="Arial" panose="020B0604020202020204" pitchFamily="34" charset="0"/>
              <a:buChar char="•"/>
            </a:pPr>
            <a:r>
              <a:rPr lang="fr-FR" sz="1100" b="0" i="0" dirty="0">
                <a:solidFill>
                  <a:srgbClr val="5B5B5B"/>
                </a:solidFill>
                <a:effectLst/>
                <a:latin typeface="system"/>
              </a:rPr>
              <a:t>1.open on /login</a:t>
            </a:r>
            <a:r>
              <a:rPr lang="fr-FR" sz="1100" b="0" i="0" dirty="0">
                <a:solidFill>
                  <a:srgbClr val="23843D"/>
                </a:solidFill>
                <a:effectLst/>
                <a:latin typeface="system"/>
              </a:rPr>
              <a:t> OK</a:t>
            </a:r>
            <a:r>
              <a:rPr lang="fr-FR" sz="1100" b="0" i="0" dirty="0">
                <a:solidFill>
                  <a:srgbClr val="5B5B5B"/>
                </a:solidFill>
                <a:effectLst/>
                <a:latin typeface="system"/>
              </a:rPr>
              <a:t>16:02:27</a:t>
            </a:r>
          </a:p>
          <a:p>
            <a:pPr algn="l">
              <a:buFont typeface="Arial" panose="020B0604020202020204" pitchFamily="34" charset="0"/>
              <a:buChar char="•"/>
            </a:pPr>
            <a:r>
              <a:rPr lang="fr-FR" sz="1100" b="0" i="0" dirty="0">
                <a:solidFill>
                  <a:srgbClr val="5B5B5B"/>
                </a:solidFill>
                <a:effectLst/>
                <a:latin typeface="system"/>
              </a:rPr>
              <a:t>2.setWindowSize on 945x1020</a:t>
            </a:r>
            <a:r>
              <a:rPr lang="fr-FR" sz="1100" b="0" i="0" dirty="0">
                <a:solidFill>
                  <a:srgbClr val="23843D"/>
                </a:solidFill>
                <a:effectLst/>
                <a:latin typeface="system"/>
              </a:rPr>
              <a:t> OK</a:t>
            </a:r>
            <a:r>
              <a:rPr lang="fr-FR" sz="1100" b="0" i="0" dirty="0">
                <a:solidFill>
                  <a:srgbClr val="5B5B5B"/>
                </a:solidFill>
                <a:effectLst/>
                <a:latin typeface="system"/>
              </a:rPr>
              <a:t>16:02:27</a:t>
            </a:r>
          </a:p>
          <a:p>
            <a:pPr algn="l">
              <a:buFont typeface="Arial" panose="020B0604020202020204" pitchFamily="34" charset="0"/>
              <a:buChar char="•"/>
            </a:pPr>
            <a:r>
              <a:rPr lang="fr-FR" sz="1100" b="0" i="0" dirty="0">
                <a:solidFill>
                  <a:srgbClr val="5B5B5B"/>
                </a:solidFill>
                <a:effectLst/>
                <a:latin typeface="system"/>
              </a:rPr>
              <a:t>3.click on id=</a:t>
            </a:r>
            <a:r>
              <a:rPr lang="fr-FR" sz="1100" b="0" i="0" dirty="0" err="1">
                <a:solidFill>
                  <a:srgbClr val="5B5B5B"/>
                </a:solidFill>
                <a:effectLst/>
                <a:latin typeface="system"/>
              </a:rPr>
              <a:t>username</a:t>
            </a:r>
            <a:r>
              <a:rPr lang="fr-FR" sz="1100" b="0" i="0" dirty="0">
                <a:solidFill>
                  <a:srgbClr val="23843D"/>
                </a:solidFill>
                <a:effectLst/>
                <a:latin typeface="system"/>
              </a:rPr>
              <a:t> OK</a:t>
            </a:r>
            <a:r>
              <a:rPr lang="fr-FR" sz="1100" b="0" i="0" dirty="0">
                <a:solidFill>
                  <a:srgbClr val="5B5B5B"/>
                </a:solidFill>
                <a:effectLst/>
                <a:latin typeface="system"/>
              </a:rPr>
              <a:t>16:02:27</a:t>
            </a:r>
          </a:p>
          <a:p>
            <a:pPr algn="l">
              <a:buFont typeface="Arial" panose="020B0604020202020204" pitchFamily="34" charset="0"/>
              <a:buChar char="•"/>
            </a:pPr>
            <a:r>
              <a:rPr lang="fr-FR" sz="1100" b="0" i="0" dirty="0">
                <a:solidFill>
                  <a:srgbClr val="5B5B5B"/>
                </a:solidFill>
                <a:effectLst/>
                <a:latin typeface="system"/>
              </a:rPr>
              <a:t>4.type on id=</a:t>
            </a:r>
            <a:r>
              <a:rPr lang="fr-FR" sz="1100" b="0" i="0" dirty="0" err="1">
                <a:solidFill>
                  <a:srgbClr val="5B5B5B"/>
                </a:solidFill>
                <a:effectLst/>
                <a:latin typeface="system"/>
              </a:rPr>
              <a:t>username</a:t>
            </a:r>
            <a:r>
              <a:rPr lang="fr-FR" sz="1100" b="0" i="0" dirty="0">
                <a:solidFill>
                  <a:srgbClr val="5B5B5B"/>
                </a:solidFill>
                <a:effectLst/>
                <a:latin typeface="system"/>
              </a:rPr>
              <a:t> </a:t>
            </a:r>
            <a:r>
              <a:rPr lang="fr-FR" sz="1100" b="0" i="0" dirty="0" err="1">
                <a:solidFill>
                  <a:srgbClr val="5B5B5B"/>
                </a:solidFill>
                <a:effectLst/>
                <a:latin typeface="system"/>
              </a:rPr>
              <a:t>with</a:t>
            </a:r>
            <a:r>
              <a:rPr lang="fr-FR" sz="1100" b="0" i="0" dirty="0">
                <a:solidFill>
                  <a:srgbClr val="5B5B5B"/>
                </a:solidFill>
                <a:effectLst/>
                <a:latin typeface="system"/>
              </a:rPr>
              <a:t> value cvi123</a:t>
            </a:r>
            <a:r>
              <a:rPr lang="fr-FR" sz="1100" b="0" i="0" dirty="0">
                <a:solidFill>
                  <a:srgbClr val="23843D"/>
                </a:solidFill>
                <a:effectLst/>
                <a:latin typeface="system"/>
              </a:rPr>
              <a:t> OK</a:t>
            </a:r>
            <a:r>
              <a:rPr lang="fr-FR" sz="1100" b="0" i="0" dirty="0">
                <a:solidFill>
                  <a:srgbClr val="5B5B5B"/>
                </a:solidFill>
                <a:effectLst/>
                <a:latin typeface="system"/>
              </a:rPr>
              <a:t>16:02:28</a:t>
            </a:r>
          </a:p>
          <a:p>
            <a:pPr algn="l">
              <a:buFont typeface="Arial" panose="020B0604020202020204" pitchFamily="34" charset="0"/>
              <a:buChar char="•"/>
            </a:pPr>
            <a:r>
              <a:rPr lang="fr-FR" sz="1100" b="0" i="0" dirty="0">
                <a:solidFill>
                  <a:srgbClr val="5B5B5B"/>
                </a:solidFill>
                <a:effectLst/>
                <a:latin typeface="system"/>
              </a:rPr>
              <a:t>5.type on id=password </a:t>
            </a:r>
            <a:r>
              <a:rPr lang="fr-FR" sz="1100" b="0" i="0" dirty="0" err="1">
                <a:solidFill>
                  <a:srgbClr val="5B5B5B"/>
                </a:solidFill>
                <a:effectLst/>
                <a:latin typeface="system"/>
              </a:rPr>
              <a:t>with</a:t>
            </a:r>
            <a:r>
              <a:rPr lang="fr-FR" sz="1100" b="0" i="0" dirty="0">
                <a:solidFill>
                  <a:srgbClr val="5B5B5B"/>
                </a:solidFill>
                <a:effectLst/>
                <a:latin typeface="system"/>
              </a:rPr>
              <a:t> value 123</a:t>
            </a:r>
            <a:r>
              <a:rPr lang="fr-FR" sz="1100" b="0" i="0" dirty="0">
                <a:solidFill>
                  <a:srgbClr val="23843D"/>
                </a:solidFill>
                <a:effectLst/>
                <a:latin typeface="system"/>
              </a:rPr>
              <a:t> OK</a:t>
            </a:r>
            <a:r>
              <a:rPr lang="fr-FR" sz="1100" b="0" i="0" dirty="0">
                <a:solidFill>
                  <a:srgbClr val="5B5B5B"/>
                </a:solidFill>
                <a:effectLst/>
                <a:latin typeface="system"/>
              </a:rPr>
              <a:t>16:02:28</a:t>
            </a:r>
          </a:p>
          <a:p>
            <a:pPr algn="l">
              <a:buFont typeface="Arial" panose="020B0604020202020204" pitchFamily="34" charset="0"/>
              <a:buChar char="•"/>
            </a:pPr>
            <a:r>
              <a:rPr lang="fr-FR" sz="1100" b="0" i="0" dirty="0">
                <a:solidFill>
                  <a:srgbClr val="5B5B5B"/>
                </a:solidFill>
                <a:effectLst/>
                <a:latin typeface="system"/>
              </a:rPr>
              <a:t>6.click on id=</a:t>
            </a:r>
            <a:r>
              <a:rPr lang="fr-FR" sz="1100" b="0" i="0" dirty="0" err="1">
                <a:solidFill>
                  <a:srgbClr val="5B5B5B"/>
                </a:solidFill>
                <a:effectLst/>
                <a:latin typeface="system"/>
              </a:rPr>
              <a:t>login_button</a:t>
            </a:r>
            <a:r>
              <a:rPr lang="fr-FR" sz="1100" b="0" i="0" dirty="0">
                <a:solidFill>
                  <a:srgbClr val="23843D"/>
                </a:solidFill>
                <a:effectLst/>
                <a:latin typeface="system"/>
              </a:rPr>
              <a:t> OK</a:t>
            </a:r>
            <a:r>
              <a:rPr lang="fr-FR" sz="1100" b="0" i="0" dirty="0">
                <a:solidFill>
                  <a:srgbClr val="5B5B5B"/>
                </a:solidFill>
                <a:effectLst/>
                <a:latin typeface="system"/>
              </a:rPr>
              <a:t>16:02:28</a:t>
            </a:r>
          </a:p>
          <a:p>
            <a:pPr algn="l">
              <a:buFont typeface="Arial" panose="020B0604020202020204" pitchFamily="34" charset="0"/>
              <a:buChar char="•"/>
            </a:pPr>
            <a:r>
              <a:rPr lang="fr-FR" sz="1100" b="0" i="0" dirty="0">
                <a:solidFill>
                  <a:srgbClr val="5B5B5B"/>
                </a:solidFill>
                <a:effectLst/>
                <a:latin typeface="system"/>
              </a:rPr>
              <a:t>7.click on </a:t>
            </a:r>
            <a:r>
              <a:rPr lang="fr-FR" sz="1100" b="0" i="0" dirty="0" err="1">
                <a:solidFill>
                  <a:srgbClr val="5B5B5B"/>
                </a:solidFill>
                <a:effectLst/>
                <a:latin typeface="system"/>
              </a:rPr>
              <a:t>css</a:t>
            </a:r>
            <a:r>
              <a:rPr lang="fr-FR" sz="1100" b="0" i="0" dirty="0">
                <a:solidFill>
                  <a:srgbClr val="5B5B5B"/>
                </a:solidFill>
                <a:effectLst/>
                <a:latin typeface="system"/>
              </a:rPr>
              <a:t>=.</a:t>
            </a:r>
            <a:r>
              <a:rPr lang="fr-FR" sz="1100" b="0" i="0" dirty="0" err="1">
                <a:solidFill>
                  <a:srgbClr val="5B5B5B"/>
                </a:solidFill>
                <a:effectLst/>
                <a:latin typeface="system"/>
              </a:rPr>
              <a:t>filter_error:nth-child</a:t>
            </a:r>
            <a:r>
              <a:rPr lang="fr-FR" sz="1100" b="0" i="0" dirty="0">
                <a:solidFill>
                  <a:srgbClr val="5B5B5B"/>
                </a:solidFill>
                <a:effectLst/>
                <a:latin typeface="system"/>
              </a:rPr>
              <a:t>(1)</a:t>
            </a:r>
            <a:r>
              <a:rPr lang="fr-FR" sz="1100" b="0" i="0" dirty="0">
                <a:solidFill>
                  <a:srgbClr val="23843D"/>
                </a:solidFill>
                <a:effectLst/>
                <a:latin typeface="system"/>
              </a:rPr>
              <a:t> OK</a:t>
            </a:r>
            <a:r>
              <a:rPr lang="fr-FR" sz="1100" b="0" i="0" dirty="0">
                <a:solidFill>
                  <a:srgbClr val="5B5B5B"/>
                </a:solidFill>
                <a:effectLst/>
                <a:latin typeface="system"/>
              </a:rPr>
              <a:t>16:02:28</a:t>
            </a:r>
          </a:p>
          <a:p>
            <a:pPr algn="l">
              <a:buFont typeface="Arial" panose="020B0604020202020204" pitchFamily="34" charset="0"/>
              <a:buChar char="•"/>
            </a:pPr>
            <a:r>
              <a:rPr lang="fr-FR" sz="1100" b="0" i="0" dirty="0">
                <a:solidFill>
                  <a:srgbClr val="5B5B5B"/>
                </a:solidFill>
                <a:effectLst/>
                <a:latin typeface="system"/>
              </a:rPr>
              <a:t>8.assertText on </a:t>
            </a:r>
            <a:r>
              <a:rPr lang="fr-FR" sz="1100" b="0" i="0" dirty="0" err="1">
                <a:solidFill>
                  <a:srgbClr val="5B5B5B"/>
                </a:solidFill>
                <a:effectLst/>
                <a:latin typeface="system"/>
              </a:rPr>
              <a:t>css</a:t>
            </a:r>
            <a:r>
              <a:rPr lang="fr-FR" sz="1100" b="0" i="0" dirty="0">
                <a:solidFill>
                  <a:srgbClr val="5B5B5B"/>
                </a:solidFill>
                <a:effectLst/>
                <a:latin typeface="system"/>
              </a:rPr>
              <a:t>=.</a:t>
            </a:r>
            <a:r>
              <a:rPr lang="fr-FR" sz="1100" b="0" i="0" dirty="0" err="1">
                <a:solidFill>
                  <a:srgbClr val="5B5B5B"/>
                </a:solidFill>
                <a:effectLst/>
                <a:latin typeface="system"/>
              </a:rPr>
              <a:t>filter_error:nth-child</a:t>
            </a:r>
            <a:r>
              <a:rPr lang="fr-FR" sz="1100" b="0" i="0" dirty="0">
                <a:solidFill>
                  <a:srgbClr val="5B5B5B"/>
                </a:solidFill>
                <a:effectLst/>
                <a:latin typeface="system"/>
              </a:rPr>
              <a:t>(1) </a:t>
            </a:r>
            <a:r>
              <a:rPr lang="fr-FR" sz="1100" b="0" i="0" dirty="0" err="1">
                <a:solidFill>
                  <a:srgbClr val="5B5B5B"/>
                </a:solidFill>
                <a:effectLst/>
                <a:latin typeface="system"/>
              </a:rPr>
              <a:t>with</a:t>
            </a:r>
            <a:r>
              <a:rPr lang="fr-FR" sz="1100" b="0" i="0" dirty="0">
                <a:solidFill>
                  <a:srgbClr val="5B5B5B"/>
                </a:solidFill>
                <a:effectLst/>
                <a:latin typeface="system"/>
              </a:rPr>
              <a:t> value Identification incorrecte.</a:t>
            </a:r>
            <a:r>
              <a:rPr lang="fr-FR" sz="1100" b="0" i="0" dirty="0">
                <a:solidFill>
                  <a:srgbClr val="23843D"/>
                </a:solidFill>
                <a:effectLst/>
                <a:latin typeface="system"/>
              </a:rPr>
              <a:t> OK</a:t>
            </a:r>
            <a:r>
              <a:rPr lang="fr-FR" sz="1100" b="0" i="0" dirty="0">
                <a:solidFill>
                  <a:srgbClr val="5B5B5B"/>
                </a:solidFill>
                <a:effectLst/>
                <a:latin typeface="system"/>
              </a:rPr>
              <a:t>16:02:28</a:t>
            </a:r>
          </a:p>
          <a:p>
            <a:pPr algn="l">
              <a:buFont typeface="Arial" panose="020B0604020202020204" pitchFamily="34" charset="0"/>
              <a:buChar char="•"/>
            </a:pPr>
            <a:r>
              <a:rPr lang="fr-FR" sz="1100" b="1" i="0" dirty="0">
                <a:solidFill>
                  <a:srgbClr val="23843D"/>
                </a:solidFill>
                <a:effectLst/>
                <a:latin typeface="system"/>
              </a:rPr>
              <a:t>'12-demo' </a:t>
            </a:r>
            <a:r>
              <a:rPr lang="fr-FR" sz="1100" b="1" i="0" dirty="0" err="1">
                <a:solidFill>
                  <a:srgbClr val="23843D"/>
                </a:solidFill>
                <a:effectLst/>
                <a:latin typeface="system"/>
              </a:rPr>
              <a:t>completed</a:t>
            </a:r>
            <a:r>
              <a:rPr lang="fr-FR" sz="1100" b="1" i="0" dirty="0">
                <a:solidFill>
                  <a:srgbClr val="23843D"/>
                </a:solidFill>
                <a:effectLst/>
                <a:latin typeface="system"/>
              </a:rPr>
              <a:t> </a:t>
            </a:r>
            <a:r>
              <a:rPr lang="fr-FR" sz="1100" b="1" i="0" dirty="0" err="1">
                <a:solidFill>
                  <a:srgbClr val="23843D"/>
                </a:solidFill>
                <a:effectLst/>
                <a:latin typeface="system"/>
              </a:rPr>
              <a:t>successfully</a:t>
            </a:r>
            <a:r>
              <a:rPr lang="fr-FR" sz="1100" b="1" i="0" dirty="0">
                <a:solidFill>
                  <a:srgbClr val="23843D"/>
                </a:solidFill>
                <a:effectLst/>
                <a:latin typeface="system"/>
              </a:rPr>
              <a:t> 16:02:29</a:t>
            </a:r>
          </a:p>
        </p:txBody>
      </p:sp>
      <p:pic>
        <p:nvPicPr>
          <p:cNvPr id="17" name="Image 16">
            <a:extLst>
              <a:ext uri="{FF2B5EF4-FFF2-40B4-BE49-F238E27FC236}">
                <a16:creationId xmlns:a16="http://schemas.microsoft.com/office/drawing/2014/main" id="{D0ADD280-9622-4077-ABC1-4E29D42ED98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51288" y="4042356"/>
            <a:ext cx="366260" cy="503737"/>
          </a:xfrm>
          <a:prstGeom prst="rect">
            <a:avLst/>
          </a:prstGeom>
        </p:spPr>
      </p:pic>
      <p:sp>
        <p:nvSpPr>
          <p:cNvPr id="19" name="Bulle narrative : rectangle à coins arrondis 18">
            <a:extLst>
              <a:ext uri="{FF2B5EF4-FFF2-40B4-BE49-F238E27FC236}">
                <a16:creationId xmlns:a16="http://schemas.microsoft.com/office/drawing/2014/main" id="{C411031A-C87E-4043-9646-B2CE4DBF442C}"/>
              </a:ext>
            </a:extLst>
          </p:cNvPr>
          <p:cNvSpPr/>
          <p:nvPr/>
        </p:nvSpPr>
        <p:spPr>
          <a:xfrm>
            <a:off x="9772335" y="1234703"/>
            <a:ext cx="2135714" cy="1087899"/>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Commandes enregistrées automatiquement sans les commandes </a:t>
            </a:r>
            <a:r>
              <a:rPr lang="fr-FR" sz="1400" dirty="0" err="1">
                <a:solidFill>
                  <a:srgbClr val="0099FF"/>
                </a:solidFill>
              </a:rPr>
              <a:t>assert</a:t>
            </a:r>
            <a:r>
              <a:rPr lang="fr-FR" sz="1400" dirty="0">
                <a:solidFill>
                  <a:schemeClr val="tx1"/>
                </a:solidFill>
              </a:rPr>
              <a:t> ou </a:t>
            </a:r>
            <a:r>
              <a:rPr lang="fr-FR" sz="1400" dirty="0" err="1">
                <a:solidFill>
                  <a:srgbClr val="0099FF"/>
                </a:solidFill>
              </a:rPr>
              <a:t>verify</a:t>
            </a:r>
            <a:endParaRPr lang="fr-FR" sz="1400" dirty="0">
              <a:solidFill>
                <a:srgbClr val="0099FF"/>
              </a:solidFill>
            </a:endParaRPr>
          </a:p>
        </p:txBody>
      </p:sp>
      <p:sp>
        <p:nvSpPr>
          <p:cNvPr id="20" name="Bulle narrative : rectangle à coins arrondis 19">
            <a:extLst>
              <a:ext uri="{FF2B5EF4-FFF2-40B4-BE49-F238E27FC236}">
                <a16:creationId xmlns:a16="http://schemas.microsoft.com/office/drawing/2014/main" id="{8D4A4CBD-C610-4DA0-932B-8A8E5AC0C574}"/>
              </a:ext>
            </a:extLst>
          </p:cNvPr>
          <p:cNvSpPr/>
          <p:nvPr/>
        </p:nvSpPr>
        <p:spPr>
          <a:xfrm>
            <a:off x="10200292" y="2687068"/>
            <a:ext cx="1751221" cy="741932"/>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Commande de vérification ajoutée manuellement</a:t>
            </a:r>
            <a:endParaRPr lang="fr-FR" sz="1400" dirty="0">
              <a:solidFill>
                <a:srgbClr val="0099FF"/>
              </a:solidFill>
            </a:endParaRPr>
          </a:p>
        </p:txBody>
      </p:sp>
    </p:spTree>
    <p:extLst>
      <p:ext uri="{BB962C8B-B14F-4D97-AF65-F5344CB8AC3E}">
        <p14:creationId xmlns:p14="http://schemas.microsoft.com/office/powerpoint/2010/main" val="269670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Brefs rappels sur les tests fonctionnels</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B2048F8A-3BEA-4964-A279-3FF6B98B4ACF}"/>
              </a:ext>
            </a:extLst>
          </p:cNvPr>
          <p:cNvSpPr>
            <a:spLocks noGrp="1"/>
          </p:cNvSpPr>
          <p:nvPr>
            <p:ph type="sldNum" sz="quarter" idx="12"/>
          </p:nvPr>
        </p:nvSpPr>
        <p:spPr/>
        <p:txBody>
          <a:bodyPr/>
          <a:lstStyle/>
          <a:p>
            <a:fld id="{9AFCA8D8-8241-BE4B-9165-0EE2A5D02B3D}" type="slidenum">
              <a:rPr lang="fr-FR" smtClean="0"/>
              <a:pPr/>
              <a:t>3</a:t>
            </a:fld>
            <a:endParaRPr lang="fr-FR"/>
          </a:p>
        </p:txBody>
      </p:sp>
      <p:grpSp>
        <p:nvGrpSpPr>
          <p:cNvPr id="39" name="Groupe 38">
            <a:extLst>
              <a:ext uri="{FF2B5EF4-FFF2-40B4-BE49-F238E27FC236}">
                <a16:creationId xmlns:a16="http://schemas.microsoft.com/office/drawing/2014/main" id="{D1022E6E-CEDC-4818-9D78-7BE8F783178F}"/>
              </a:ext>
            </a:extLst>
          </p:cNvPr>
          <p:cNvGrpSpPr/>
          <p:nvPr/>
        </p:nvGrpSpPr>
        <p:grpSpPr>
          <a:xfrm>
            <a:off x="4908965" y="4326592"/>
            <a:ext cx="1628585" cy="1643531"/>
            <a:chOff x="6471816" y="4332604"/>
            <a:chExt cx="1628585" cy="1643531"/>
          </a:xfrm>
        </p:grpSpPr>
        <p:sp>
          <p:nvSpPr>
            <p:cNvPr id="40" name="ZoneTexte 39">
              <a:extLst>
                <a:ext uri="{FF2B5EF4-FFF2-40B4-BE49-F238E27FC236}">
                  <a16:creationId xmlns:a16="http://schemas.microsoft.com/office/drawing/2014/main" id="{49FE9BFC-D278-4B31-A466-F59F0FCA2342}"/>
                </a:ext>
              </a:extLst>
            </p:cNvPr>
            <p:cNvSpPr txBox="1"/>
            <p:nvPr/>
          </p:nvSpPr>
          <p:spPr>
            <a:xfrm>
              <a:off x="6471816" y="5758575"/>
              <a:ext cx="1058104" cy="217560"/>
            </a:xfrm>
            <a:prstGeom prst="rect">
              <a:avLst/>
            </a:prstGeom>
            <a:noFill/>
          </p:spPr>
          <p:txBody>
            <a:bodyPr wrap="none" rtlCol="0">
              <a:spAutoFit/>
            </a:bodyPr>
            <a:lstStyle/>
            <a:p>
              <a:r>
                <a:rPr lang="fr-FR" dirty="0">
                  <a:solidFill>
                    <a:schemeClr val="accent2"/>
                  </a:solidFill>
                </a:rPr>
                <a:t>Tests</a:t>
              </a:r>
              <a:r>
                <a:rPr lang="fr-FR" dirty="0"/>
                <a:t> </a:t>
              </a:r>
              <a:r>
                <a:rPr lang="fr-FR" dirty="0">
                  <a:solidFill>
                    <a:schemeClr val="accent6"/>
                  </a:solidFill>
                </a:rPr>
                <a:t>fonctionnels</a:t>
              </a:r>
            </a:p>
          </p:txBody>
        </p:sp>
        <p:pic>
          <p:nvPicPr>
            <p:cNvPr id="41" name="Graphique 40" descr="Point d’interrogation">
              <a:extLst>
                <a:ext uri="{FF2B5EF4-FFF2-40B4-BE49-F238E27FC236}">
                  <a16:creationId xmlns:a16="http://schemas.microsoft.com/office/drawing/2014/main" id="{C504B59C-54D2-4892-BB9C-87623EF7B7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95891">
              <a:off x="7295741" y="4882688"/>
              <a:ext cx="804660" cy="804660"/>
            </a:xfrm>
            <a:prstGeom prst="rect">
              <a:avLst/>
            </a:prstGeom>
          </p:spPr>
        </p:pic>
        <p:pic>
          <p:nvPicPr>
            <p:cNvPr id="42" name="Graphique 41" descr="Point d’interrogation">
              <a:extLst>
                <a:ext uri="{FF2B5EF4-FFF2-40B4-BE49-F238E27FC236}">
                  <a16:creationId xmlns:a16="http://schemas.microsoft.com/office/drawing/2014/main" id="{58E749EB-1D0B-4398-8C17-DD711FF7C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0567">
              <a:off x="6692741" y="4987074"/>
              <a:ext cx="781377" cy="781377"/>
            </a:xfrm>
            <a:prstGeom prst="rect">
              <a:avLst/>
            </a:prstGeom>
          </p:spPr>
        </p:pic>
        <p:pic>
          <p:nvPicPr>
            <p:cNvPr id="43" name="Graphique 42" descr="Point d’interrogation">
              <a:extLst>
                <a:ext uri="{FF2B5EF4-FFF2-40B4-BE49-F238E27FC236}">
                  <a16:creationId xmlns:a16="http://schemas.microsoft.com/office/drawing/2014/main" id="{124F67A0-8514-4179-9B72-FF7CBBE81A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422103">
              <a:off x="7014409" y="4332604"/>
              <a:ext cx="768551" cy="768551"/>
            </a:xfrm>
            <a:prstGeom prst="rect">
              <a:avLst/>
            </a:prstGeom>
          </p:spPr>
        </p:pic>
      </p:grpSp>
    </p:spTree>
    <p:extLst>
      <p:ext uri="{BB962C8B-B14F-4D97-AF65-F5344CB8AC3E}">
        <p14:creationId xmlns:p14="http://schemas.microsoft.com/office/powerpoint/2010/main" val="136319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Démonstration</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283951" y="766466"/>
            <a:ext cx="9040003" cy="5570086"/>
          </a:xfrm>
        </p:spPr>
        <p:txBody>
          <a:bodyPr>
            <a:normAutofit/>
          </a:bodyPr>
          <a:lstStyle/>
          <a:p>
            <a:r>
              <a:rPr lang="fr-FR" sz="1600" b="1" dirty="0">
                <a:solidFill>
                  <a:srgbClr val="00B0F0"/>
                </a:solidFill>
              </a:rPr>
              <a:t>Autres scénarios sur Shiva</a:t>
            </a:r>
          </a:p>
          <a:p>
            <a:pPr lvl="1"/>
            <a:r>
              <a:rPr lang="fr-FR" sz="1400" dirty="0">
                <a:solidFill>
                  <a:schemeClr val="tx1"/>
                </a:solidFill>
              </a:rPr>
              <a:t>Connexion correcte</a:t>
            </a:r>
          </a:p>
          <a:p>
            <a:pPr lvl="1"/>
            <a:r>
              <a:rPr lang="fr-FR" sz="1400" dirty="0">
                <a:solidFill>
                  <a:schemeClr val="tx1"/>
                </a:solidFill>
              </a:rPr>
              <a:t>Changement de locale (Traductions)</a:t>
            </a:r>
          </a:p>
          <a:p>
            <a:pPr lvl="1"/>
            <a:r>
              <a:rPr lang="fr-FR" sz="1400" dirty="0">
                <a:solidFill>
                  <a:schemeClr val="tx1"/>
                </a:solidFill>
              </a:rPr>
              <a:t>FTM</a:t>
            </a:r>
          </a:p>
          <a:p>
            <a:pPr lvl="1"/>
            <a:r>
              <a:rPr lang="fr-FR" sz="1400" dirty="0">
                <a:solidFill>
                  <a:schemeClr val="tx1"/>
                </a:solidFill>
              </a:rPr>
              <a:t>Congés</a:t>
            </a:r>
          </a:p>
          <a:p>
            <a:pPr lvl="1"/>
            <a:r>
              <a:rPr lang="fr-FR" sz="1400" dirty="0">
                <a:solidFill>
                  <a:schemeClr val="tx1"/>
                </a:solidFill>
              </a:rPr>
              <a:t>Délégations</a:t>
            </a:r>
          </a:p>
          <a:p>
            <a:pPr lvl="1"/>
            <a:r>
              <a:rPr lang="fr-FR" sz="1400" dirty="0">
                <a:solidFill>
                  <a:schemeClr val="tx1"/>
                </a:solidFill>
              </a:rPr>
              <a:t>Demandes d’engagement de dépenses</a:t>
            </a:r>
          </a:p>
          <a:p>
            <a:pPr lvl="1"/>
            <a:r>
              <a:rPr lang="fr-FR" sz="1400" dirty="0">
                <a:solidFill>
                  <a:schemeClr val="tx1"/>
                </a:solidFill>
              </a:rPr>
              <a:t>Responsable EOTP</a:t>
            </a:r>
          </a:p>
          <a:p>
            <a:pPr lvl="1"/>
            <a:r>
              <a:rPr lang="fr-FR" sz="1400" dirty="0">
                <a:solidFill>
                  <a:schemeClr val="tx1"/>
                </a:solidFill>
              </a:rPr>
              <a:t>Projets</a:t>
            </a:r>
          </a:p>
          <a:p>
            <a:pPr lvl="1"/>
            <a:r>
              <a:rPr lang="fr-FR" sz="1400" dirty="0">
                <a:solidFill>
                  <a:schemeClr val="tx1"/>
                </a:solidFill>
              </a:rPr>
              <a:t>Transverse (Aide)</a:t>
            </a:r>
            <a:endParaRPr lang="fr-FR" dirty="0">
              <a:solidFill>
                <a:schemeClr val="tx1"/>
              </a:solidFill>
            </a:endParaRPr>
          </a:p>
          <a:p>
            <a:endParaRPr lang="fr-FR" sz="1600" b="1" dirty="0">
              <a:solidFill>
                <a:srgbClr val="00B0F0"/>
              </a:solidFill>
            </a:endParaRPr>
          </a:p>
          <a:p>
            <a:pPr marL="0" indent="0">
              <a:buNone/>
            </a:pPr>
            <a:endParaRPr lang="fr-FR" sz="1600" b="1" dirty="0">
              <a:solidFill>
                <a:srgbClr val="00B0F0"/>
              </a:solidFill>
            </a:endParaRPr>
          </a:p>
          <a:p>
            <a:endParaRPr lang="fr-FR" sz="1600" b="1" dirty="0">
              <a:solidFill>
                <a:srgbClr val="00B0F0"/>
              </a:solidFill>
            </a:endParaRPr>
          </a:p>
          <a:p>
            <a:pPr marL="290291" lvl="1" indent="0">
              <a:buNone/>
            </a:pPr>
            <a:endParaRPr lang="fr-FR" sz="1400" b="1" dirty="0">
              <a:solidFill>
                <a:srgbClr val="00B0F0"/>
              </a:solidFill>
            </a:endParaRPr>
          </a:p>
          <a:p>
            <a:pPr marL="0" indent="0">
              <a:buNone/>
            </a:pPr>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E32B30E6-3619-44BA-AE46-2D4B9879EDCB}"/>
              </a:ext>
            </a:extLst>
          </p:cNvPr>
          <p:cNvSpPr>
            <a:spLocks noGrp="1"/>
          </p:cNvSpPr>
          <p:nvPr>
            <p:ph type="sldNum" sz="quarter" idx="12"/>
          </p:nvPr>
        </p:nvSpPr>
        <p:spPr/>
        <p:txBody>
          <a:bodyPr/>
          <a:lstStyle/>
          <a:p>
            <a:fld id="{9AFCA8D8-8241-BE4B-9165-0EE2A5D02B3D}" type="slidenum">
              <a:rPr lang="fr-FR" smtClean="0"/>
              <a:pPr/>
              <a:t>30</a:t>
            </a:fld>
            <a:endParaRPr lang="fr-FR"/>
          </a:p>
        </p:txBody>
      </p:sp>
      <p:pic>
        <p:nvPicPr>
          <p:cNvPr id="17" name="Image 16">
            <a:extLst>
              <a:ext uri="{FF2B5EF4-FFF2-40B4-BE49-F238E27FC236}">
                <a16:creationId xmlns:a16="http://schemas.microsoft.com/office/drawing/2014/main" id="{D0ADD280-9622-4077-ABC1-4E29D42ED9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703406"/>
            <a:ext cx="366260" cy="503737"/>
          </a:xfrm>
          <a:prstGeom prst="rect">
            <a:avLst/>
          </a:prstGeom>
        </p:spPr>
      </p:pic>
      <p:pic>
        <p:nvPicPr>
          <p:cNvPr id="14" name="Image 13">
            <a:extLst>
              <a:ext uri="{FF2B5EF4-FFF2-40B4-BE49-F238E27FC236}">
                <a16:creationId xmlns:a16="http://schemas.microsoft.com/office/drawing/2014/main" id="{71D9A860-2169-420B-B33A-C45540EB735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975127"/>
            <a:ext cx="366260" cy="503737"/>
          </a:xfrm>
          <a:prstGeom prst="rect">
            <a:avLst/>
          </a:prstGeom>
        </p:spPr>
      </p:pic>
      <p:pic>
        <p:nvPicPr>
          <p:cNvPr id="16" name="Image 15">
            <a:extLst>
              <a:ext uri="{FF2B5EF4-FFF2-40B4-BE49-F238E27FC236}">
                <a16:creationId xmlns:a16="http://schemas.microsoft.com/office/drawing/2014/main" id="{00ABC774-6C98-4B1E-97C3-B1C3A68B2E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1249944"/>
            <a:ext cx="366260" cy="503737"/>
          </a:xfrm>
          <a:prstGeom prst="rect">
            <a:avLst/>
          </a:prstGeom>
        </p:spPr>
      </p:pic>
      <p:pic>
        <p:nvPicPr>
          <p:cNvPr id="18" name="Image 17">
            <a:extLst>
              <a:ext uri="{FF2B5EF4-FFF2-40B4-BE49-F238E27FC236}">
                <a16:creationId xmlns:a16="http://schemas.microsoft.com/office/drawing/2014/main" id="{5CEEB7D0-AFC4-4F34-80D5-2E68748CEC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1519355"/>
            <a:ext cx="366260" cy="503737"/>
          </a:xfrm>
          <a:prstGeom prst="rect">
            <a:avLst/>
          </a:prstGeom>
        </p:spPr>
      </p:pic>
      <p:pic>
        <p:nvPicPr>
          <p:cNvPr id="21" name="Image 20">
            <a:extLst>
              <a:ext uri="{FF2B5EF4-FFF2-40B4-BE49-F238E27FC236}">
                <a16:creationId xmlns:a16="http://schemas.microsoft.com/office/drawing/2014/main" id="{DF9C95B2-8C54-491F-BC5E-586977E9B9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1812096"/>
            <a:ext cx="366260" cy="503737"/>
          </a:xfrm>
          <a:prstGeom prst="rect">
            <a:avLst/>
          </a:prstGeom>
        </p:spPr>
      </p:pic>
      <p:pic>
        <p:nvPicPr>
          <p:cNvPr id="22" name="Image 21">
            <a:extLst>
              <a:ext uri="{FF2B5EF4-FFF2-40B4-BE49-F238E27FC236}">
                <a16:creationId xmlns:a16="http://schemas.microsoft.com/office/drawing/2014/main" id="{FA4D8ED5-B803-4408-88BA-B4AAE80E78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2086913"/>
            <a:ext cx="366260" cy="503737"/>
          </a:xfrm>
          <a:prstGeom prst="rect">
            <a:avLst/>
          </a:prstGeom>
        </p:spPr>
      </p:pic>
      <p:pic>
        <p:nvPicPr>
          <p:cNvPr id="23" name="Image 22">
            <a:extLst>
              <a:ext uri="{FF2B5EF4-FFF2-40B4-BE49-F238E27FC236}">
                <a16:creationId xmlns:a16="http://schemas.microsoft.com/office/drawing/2014/main" id="{0B3398DF-7291-45C7-B7A3-7995DAB382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2368841"/>
            <a:ext cx="366260" cy="503737"/>
          </a:xfrm>
          <a:prstGeom prst="rect">
            <a:avLst/>
          </a:prstGeom>
        </p:spPr>
      </p:pic>
      <p:pic>
        <p:nvPicPr>
          <p:cNvPr id="24" name="Image 23">
            <a:extLst>
              <a:ext uri="{FF2B5EF4-FFF2-40B4-BE49-F238E27FC236}">
                <a16:creationId xmlns:a16="http://schemas.microsoft.com/office/drawing/2014/main" id="{0DF84C7E-87C5-440C-B725-B896B5CBE61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2661582"/>
            <a:ext cx="366260" cy="503737"/>
          </a:xfrm>
          <a:prstGeom prst="rect">
            <a:avLst/>
          </a:prstGeom>
        </p:spPr>
      </p:pic>
      <p:pic>
        <p:nvPicPr>
          <p:cNvPr id="25" name="Image 24">
            <a:extLst>
              <a:ext uri="{FF2B5EF4-FFF2-40B4-BE49-F238E27FC236}">
                <a16:creationId xmlns:a16="http://schemas.microsoft.com/office/drawing/2014/main" id="{F67CFAE5-84ED-4A2B-B443-3931758425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2337" y="2936399"/>
            <a:ext cx="366260" cy="503737"/>
          </a:xfrm>
          <a:prstGeom prst="rect">
            <a:avLst/>
          </a:prstGeom>
        </p:spPr>
      </p:pic>
      <p:sp>
        <p:nvSpPr>
          <p:cNvPr id="26" name="Bulle narrative : rectangle à coins arrondis 25">
            <a:extLst>
              <a:ext uri="{FF2B5EF4-FFF2-40B4-BE49-F238E27FC236}">
                <a16:creationId xmlns:a16="http://schemas.microsoft.com/office/drawing/2014/main" id="{16F87E08-C846-450F-B4DA-7537AA14111E}"/>
              </a:ext>
            </a:extLst>
          </p:cNvPr>
          <p:cNvSpPr/>
          <p:nvPr/>
        </p:nvSpPr>
        <p:spPr>
          <a:xfrm>
            <a:off x="5781732" y="1207143"/>
            <a:ext cx="3033083" cy="1087899"/>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Certifié en quelques minutes : un robot ne se pose pas de questions.</a:t>
            </a:r>
            <a:endParaRPr lang="fr-FR" sz="1400" dirty="0">
              <a:solidFill>
                <a:srgbClr val="0099FF"/>
              </a:solidFill>
            </a:endParaRPr>
          </a:p>
        </p:txBody>
      </p:sp>
      <p:pic>
        <p:nvPicPr>
          <p:cNvPr id="6" name="Graphique 5" descr="Trophée contour">
            <a:extLst>
              <a:ext uri="{FF2B5EF4-FFF2-40B4-BE49-F238E27FC236}">
                <a16:creationId xmlns:a16="http://schemas.microsoft.com/office/drawing/2014/main" id="{FCCCC7F9-CBB8-4EEA-B278-573D3E000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467" y="2615609"/>
            <a:ext cx="914400" cy="914400"/>
          </a:xfrm>
          <a:prstGeom prst="rect">
            <a:avLst/>
          </a:prstGeom>
        </p:spPr>
      </p:pic>
    </p:spTree>
    <p:extLst>
      <p:ext uri="{BB962C8B-B14F-4D97-AF65-F5344CB8AC3E}">
        <p14:creationId xmlns:p14="http://schemas.microsoft.com/office/powerpoint/2010/main" val="2171695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Recommandations</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B6615BBB-50B2-4D99-890F-ED1F5AA220A1}"/>
              </a:ext>
            </a:extLst>
          </p:cNvPr>
          <p:cNvSpPr>
            <a:spLocks noGrp="1"/>
          </p:cNvSpPr>
          <p:nvPr>
            <p:ph type="sldNum" sz="quarter" idx="12"/>
          </p:nvPr>
        </p:nvSpPr>
        <p:spPr/>
        <p:txBody>
          <a:bodyPr/>
          <a:lstStyle/>
          <a:p>
            <a:fld id="{9AFCA8D8-8241-BE4B-9165-0EE2A5D02B3D}" type="slidenum">
              <a:rPr lang="fr-FR" smtClean="0"/>
              <a:pPr/>
              <a:t>31</a:t>
            </a:fld>
            <a:endParaRPr lang="fr-FR"/>
          </a:p>
        </p:txBody>
      </p:sp>
      <p:pic>
        <p:nvPicPr>
          <p:cNvPr id="10" name="Image 9">
            <a:extLst>
              <a:ext uri="{FF2B5EF4-FFF2-40B4-BE49-F238E27FC236}">
                <a16:creationId xmlns:a16="http://schemas.microsoft.com/office/drawing/2014/main" id="{6A177538-74B8-4F8B-9C1D-1164AB2DC045}"/>
              </a:ext>
            </a:extLst>
          </p:cNvPr>
          <p:cNvPicPr>
            <a:picLocks noChangeAspect="1"/>
          </p:cNvPicPr>
          <p:nvPr/>
        </p:nvPicPr>
        <p:blipFill>
          <a:blip r:embed="rId4"/>
          <a:stretch>
            <a:fillRect/>
          </a:stretch>
        </p:blipFill>
        <p:spPr>
          <a:xfrm>
            <a:off x="4953965" y="4326592"/>
            <a:ext cx="1847135" cy="1724025"/>
          </a:xfrm>
          <a:prstGeom prst="rect">
            <a:avLst/>
          </a:prstGeom>
        </p:spPr>
      </p:pic>
    </p:spTree>
    <p:extLst>
      <p:ext uri="{BB962C8B-B14F-4D97-AF65-F5344CB8AC3E}">
        <p14:creationId xmlns:p14="http://schemas.microsoft.com/office/powerpoint/2010/main" val="236093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Recommandations (1/3)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Quand commencer l’automatisation ?</a:t>
            </a:r>
          </a:p>
          <a:p>
            <a:pPr lvl="1"/>
            <a:r>
              <a:rPr lang="fr-FR" sz="1400" b="1" dirty="0">
                <a:solidFill>
                  <a:schemeClr val="tx1"/>
                </a:solidFill>
              </a:rPr>
              <a:t>Ne commencez pas l’automatisation de tests fonctionnels tant que l’application ne commence pas à se figer sur un ou plusieurs modules. </a:t>
            </a:r>
          </a:p>
          <a:p>
            <a:pPr lvl="1"/>
            <a:r>
              <a:rPr lang="fr-FR" sz="1400" dirty="0">
                <a:solidFill>
                  <a:schemeClr val="tx1"/>
                </a:solidFill>
              </a:rPr>
              <a:t>Sinon, c’est trop tôt. Le coût de maintenance sera trop élevé.</a:t>
            </a:r>
          </a:p>
          <a:p>
            <a:pPr marL="290291" lvl="1" indent="0">
              <a:buNone/>
            </a:pPr>
            <a:endParaRPr lang="fr-FR" sz="1400" dirty="0"/>
          </a:p>
          <a:p>
            <a:r>
              <a:rPr lang="fr-FR" sz="1600" b="1" dirty="0">
                <a:solidFill>
                  <a:srgbClr val="00B0F0"/>
                </a:solidFill>
              </a:rPr>
              <a:t>Tests avec valeur Métier et Tests critiques</a:t>
            </a:r>
          </a:p>
          <a:p>
            <a:pPr lvl="1"/>
            <a:r>
              <a:rPr lang="fr-FR" sz="1400" b="1" dirty="0">
                <a:solidFill>
                  <a:schemeClr val="tx1"/>
                </a:solidFill>
              </a:rPr>
              <a:t>N’automatisez que les tests avec de la valeur et les tests les plus critiques </a:t>
            </a:r>
          </a:p>
          <a:p>
            <a:pPr lvl="2"/>
            <a:r>
              <a:rPr lang="fr-FR" sz="1250" i="1" dirty="0">
                <a:solidFill>
                  <a:schemeClr val="tx1"/>
                </a:solidFill>
              </a:rPr>
              <a:t>Selon la </a:t>
            </a:r>
            <a:r>
              <a:rPr lang="fr-FR" sz="1250" i="1" dirty="0">
                <a:solidFill>
                  <a:srgbClr val="00B0F0"/>
                </a:solidFill>
              </a:rPr>
              <a:t>difficulté de réalisation manuelle </a:t>
            </a:r>
            <a:r>
              <a:rPr lang="fr-FR" sz="1250" i="1" dirty="0">
                <a:solidFill>
                  <a:schemeClr val="tx1"/>
                </a:solidFill>
              </a:rPr>
              <a:t>du test </a:t>
            </a:r>
            <a:endParaRPr lang="fr-FR" sz="1400" b="1" i="1" dirty="0">
              <a:solidFill>
                <a:srgbClr val="00B0F0"/>
              </a:solidFill>
            </a:endParaRPr>
          </a:p>
          <a:p>
            <a:pPr lvl="1"/>
            <a:endParaRPr lang="fr-FR" sz="1400" b="1" dirty="0">
              <a:solidFill>
                <a:srgbClr val="00B0F0"/>
              </a:solidFill>
            </a:endParaRPr>
          </a:p>
          <a:p>
            <a:r>
              <a:rPr lang="fr-FR" sz="1600" b="1" dirty="0">
                <a:solidFill>
                  <a:srgbClr val="00B0F0"/>
                </a:solidFill>
              </a:rPr>
              <a:t>Ordre des tests</a:t>
            </a:r>
          </a:p>
          <a:p>
            <a:pPr lvl="1"/>
            <a:r>
              <a:rPr lang="fr-FR" sz="1400" b="1" dirty="0">
                <a:solidFill>
                  <a:schemeClr val="tx1"/>
                </a:solidFill>
              </a:rPr>
              <a:t>Attention à l’ordre des tests. Pensez au bon enchainement des scénarios.</a:t>
            </a:r>
          </a:p>
          <a:p>
            <a:pPr lvl="1"/>
            <a:r>
              <a:rPr lang="fr-FR" sz="1400" dirty="0"/>
              <a:t>Exemple : des scénarios dépendants.</a:t>
            </a:r>
          </a:p>
          <a:p>
            <a:pPr lvl="1"/>
            <a:endParaRPr lang="fr-FR" sz="1400" dirty="0"/>
          </a:p>
          <a:p>
            <a:r>
              <a:rPr lang="fr-FR" sz="1600" b="1" dirty="0">
                <a:solidFill>
                  <a:srgbClr val="00B0F0"/>
                </a:solidFill>
              </a:rPr>
              <a:t>Données</a:t>
            </a:r>
          </a:p>
          <a:p>
            <a:pPr lvl="1"/>
            <a:r>
              <a:rPr lang="fr-FR" sz="1400" b="1" dirty="0">
                <a:solidFill>
                  <a:schemeClr val="tx1"/>
                </a:solidFill>
              </a:rPr>
              <a:t>N’utilisez que des données existantes stables </a:t>
            </a:r>
            <a:r>
              <a:rPr lang="fr-FR" sz="1400" dirty="0">
                <a:solidFill>
                  <a:schemeClr val="tx1"/>
                </a:solidFill>
              </a:rPr>
              <a:t>ou</a:t>
            </a:r>
          </a:p>
          <a:p>
            <a:pPr lvl="1"/>
            <a:r>
              <a:rPr lang="fr-FR" sz="1400" dirty="0">
                <a:solidFill>
                  <a:schemeClr val="tx1"/>
                </a:solidFill>
              </a:rPr>
              <a:t>Pour lesquelles l’utilisateur est autonome en création/modification et suppression.</a:t>
            </a:r>
          </a:p>
          <a:p>
            <a:pPr lvl="1"/>
            <a:endParaRPr lang="fr-FR" sz="1400" dirty="0">
              <a:solidFill>
                <a:schemeClr val="tx1"/>
              </a:solidFill>
            </a:endParaRPr>
          </a:p>
          <a:p>
            <a:r>
              <a:rPr lang="fr-FR" sz="1600" b="1" dirty="0">
                <a:solidFill>
                  <a:srgbClr val="00B0F0"/>
                </a:solidFill>
              </a:rPr>
              <a:t>Performance</a:t>
            </a:r>
          </a:p>
          <a:p>
            <a:pPr lvl="1"/>
            <a:r>
              <a:rPr lang="fr-FR" sz="1400" b="1" dirty="0"/>
              <a:t>Attention à la performance de l’application. </a:t>
            </a:r>
          </a:p>
          <a:p>
            <a:pPr lvl="1"/>
            <a:r>
              <a:rPr lang="fr-FR" sz="1400" dirty="0"/>
              <a:t>Exemple : évitez de vous déconnecter et de vous reconnecter entre chaque test.</a:t>
            </a:r>
          </a:p>
          <a:p>
            <a:pPr lvl="1"/>
            <a:endParaRPr lang="fr-FR" sz="1400" dirty="0"/>
          </a:p>
          <a:p>
            <a:endParaRPr lang="fr-FR" sz="16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FC1D29DF-37E5-41AE-A913-3B92865542D4}"/>
              </a:ext>
            </a:extLst>
          </p:cNvPr>
          <p:cNvSpPr>
            <a:spLocks noGrp="1"/>
          </p:cNvSpPr>
          <p:nvPr>
            <p:ph type="sldNum" sz="quarter" idx="12"/>
          </p:nvPr>
        </p:nvSpPr>
        <p:spPr/>
        <p:txBody>
          <a:bodyPr/>
          <a:lstStyle/>
          <a:p>
            <a:fld id="{9AFCA8D8-8241-BE4B-9165-0EE2A5D02B3D}" type="slidenum">
              <a:rPr lang="fr-FR" smtClean="0"/>
              <a:pPr/>
              <a:t>32</a:t>
            </a:fld>
            <a:endParaRPr lang="fr-FR"/>
          </a:p>
        </p:txBody>
      </p:sp>
      <p:pic>
        <p:nvPicPr>
          <p:cNvPr id="6" name="Image 5">
            <a:extLst>
              <a:ext uri="{FF2B5EF4-FFF2-40B4-BE49-F238E27FC236}">
                <a16:creationId xmlns:a16="http://schemas.microsoft.com/office/drawing/2014/main" id="{745BFA7F-C834-4204-B3D8-29A894017E62}"/>
              </a:ext>
            </a:extLst>
          </p:cNvPr>
          <p:cNvPicPr>
            <a:picLocks noChangeAspect="1"/>
          </p:cNvPicPr>
          <p:nvPr/>
        </p:nvPicPr>
        <p:blipFill>
          <a:blip r:embed="rId3"/>
          <a:stretch>
            <a:fillRect/>
          </a:stretch>
        </p:blipFill>
        <p:spPr>
          <a:xfrm>
            <a:off x="7070757" y="5060093"/>
            <a:ext cx="2227152" cy="1316284"/>
          </a:xfrm>
          <a:prstGeom prst="rect">
            <a:avLst/>
          </a:prstGeom>
        </p:spPr>
      </p:pic>
      <mc:AlternateContent xmlns:mc="http://schemas.openxmlformats.org/markup-compatibility/2006">
        <mc:Choice xmlns:am3d="http://schemas.microsoft.com/office/drawing/2017/model3d" Requires="am3d">
          <p:graphicFrame>
            <p:nvGraphicFramePr>
              <p:cNvPr id="13" name="Modèle 3D 12" descr="Piles de pièces de monnaie stylisées">
                <a:extLst>
                  <a:ext uri="{FF2B5EF4-FFF2-40B4-BE49-F238E27FC236}">
                    <a16:creationId xmlns:a16="http://schemas.microsoft.com/office/drawing/2014/main" id="{4148269E-EF20-4721-8E8B-9A0D4A0E70DC}"/>
                  </a:ext>
                </a:extLst>
              </p:cNvPr>
              <p:cNvGraphicFramePr>
                <a:graphicFrameLocks noChangeAspect="1"/>
              </p:cNvGraphicFramePr>
              <p:nvPr>
                <p:extLst>
                  <p:ext uri="{D42A27DB-BD31-4B8C-83A1-F6EECF244321}">
                    <p14:modId xmlns:p14="http://schemas.microsoft.com/office/powerpoint/2010/main" val="3571969562"/>
                  </p:ext>
                </p:extLst>
              </p:nvPr>
            </p:nvGraphicFramePr>
            <p:xfrm>
              <a:off x="7514680" y="1231627"/>
              <a:ext cx="1948076" cy="1395338"/>
            </p:xfrm>
            <a:graphic>
              <a:graphicData uri="http://schemas.microsoft.com/office/drawing/2017/model3d">
                <am3d:model3d r:embed="rId4">
                  <am3d:spPr>
                    <a:xfrm>
                      <a:off x="0" y="0"/>
                      <a:ext cx="1948076" cy="1395338"/>
                    </a:xfrm>
                    <a:prstGeom prst="rect">
                      <a:avLst/>
                    </a:prstGeom>
                  </am3d:spPr>
                  <am3d:camera>
                    <am3d:pos x="0" y="0" z="53339846"/>
                    <am3d:up dx="0" dy="36000000" dz="0"/>
                    <am3d:lookAt x="0" y="0" z="0"/>
                    <am3d:perspective fov="2700000"/>
                  </am3d:camera>
                  <am3d:trans>
                    <am3d:meterPerModelUnit n="5268918" d="1000000"/>
                    <am3d:preTrans dx="0" dy="-2531695" dz="0"/>
                    <am3d:scale>
                      <am3d:sx n="1000000" d="1000000"/>
                      <am3d:sy n="1000000" d="1000000"/>
                      <am3d:sz n="1000000" d="1000000"/>
                    </am3d:scale>
                    <am3d:rot ax="1200000" ay="-1800000" az="-600000"/>
                    <am3d:postTrans dx="0" dy="0" dz="0"/>
                  </am3d:trans>
                  <am3d:raster rName="Office3DRenderer" rVer="16.0.8326">
                    <am3d:blip r:embed="rId5"/>
                  </am3d:raster>
                  <am3d:objViewport viewportSz="21001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èle 3D 12" descr="Piles de pièces de monnaie stylisées">
                <a:extLst>
                  <a:ext uri="{FF2B5EF4-FFF2-40B4-BE49-F238E27FC236}">
                    <a16:creationId xmlns:a16="http://schemas.microsoft.com/office/drawing/2014/main" id="{4148269E-EF20-4721-8E8B-9A0D4A0E70DC}"/>
                  </a:ext>
                </a:extLst>
              </p:cNvPr>
              <p:cNvPicPr>
                <a:picLocks noGrp="1" noRot="1" noChangeAspect="1" noMove="1" noResize="1" noEditPoints="1" noAdjustHandles="1" noChangeArrowheads="1" noChangeShapeType="1" noCrop="1"/>
              </p:cNvPicPr>
              <p:nvPr/>
            </p:nvPicPr>
            <p:blipFill>
              <a:blip r:embed="rId5"/>
              <a:stretch>
                <a:fillRect/>
              </a:stretch>
            </p:blipFill>
            <p:spPr>
              <a:xfrm>
                <a:off x="7514680" y="1231627"/>
                <a:ext cx="1948076" cy="1395338"/>
              </a:xfrm>
              <a:prstGeom prst="rect">
                <a:avLst/>
              </a:prstGeom>
            </p:spPr>
          </p:pic>
        </mc:Fallback>
      </mc:AlternateContent>
    </p:spTree>
    <p:extLst>
      <p:ext uri="{BB962C8B-B14F-4D97-AF65-F5344CB8AC3E}">
        <p14:creationId xmlns:p14="http://schemas.microsoft.com/office/powerpoint/2010/main" val="2769743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Recommandations (2/3)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fontScale="92500" lnSpcReduction="10000"/>
          </a:bodyPr>
          <a:lstStyle/>
          <a:p>
            <a:r>
              <a:rPr lang="fr-FR" sz="1600" b="1" dirty="0">
                <a:solidFill>
                  <a:srgbClr val="00B0F0"/>
                </a:solidFill>
              </a:rPr>
              <a:t>Commande open</a:t>
            </a:r>
          </a:p>
          <a:p>
            <a:pPr lvl="1"/>
            <a:r>
              <a:rPr lang="fr-FR" sz="1400" dirty="0">
                <a:solidFill>
                  <a:schemeClr val="tx1"/>
                </a:solidFill>
              </a:rPr>
              <a:t>Utilisez la commande </a:t>
            </a:r>
            <a:r>
              <a:rPr lang="fr-FR" sz="1400" dirty="0">
                <a:solidFill>
                  <a:srgbClr val="00B0F0"/>
                </a:solidFill>
              </a:rPr>
              <a:t>open</a:t>
            </a:r>
            <a:r>
              <a:rPr lang="fr-FR" sz="1400" dirty="0">
                <a:solidFill>
                  <a:schemeClr val="tx1"/>
                </a:solidFill>
              </a:rPr>
              <a:t> avec une URL en entier, plutôt qu’une URL relative. </a:t>
            </a:r>
          </a:p>
          <a:p>
            <a:pPr lvl="1"/>
            <a:r>
              <a:rPr lang="fr-FR" sz="1400" dirty="0">
                <a:solidFill>
                  <a:schemeClr val="tx1"/>
                </a:solidFill>
              </a:rPr>
              <a:t>Pour éviter d’ouvrir le navigateur, sur la bonne page, à chaque exécution de test.</a:t>
            </a:r>
          </a:p>
          <a:p>
            <a:pPr lvl="1"/>
            <a:r>
              <a:rPr lang="fr-FR" sz="1400" dirty="0">
                <a:solidFill>
                  <a:schemeClr val="tx1"/>
                </a:solidFill>
              </a:rPr>
              <a:t>Exemple : open ‘https://shiva.viseo.net/login’ plutôt que open ‘/login’</a:t>
            </a:r>
          </a:p>
          <a:p>
            <a:pPr marL="290291" lvl="1" indent="0">
              <a:buNone/>
            </a:pPr>
            <a:endParaRPr lang="fr-FR" sz="1400" dirty="0"/>
          </a:p>
          <a:p>
            <a:r>
              <a:rPr lang="fr-FR" sz="1600" b="1" dirty="0">
                <a:solidFill>
                  <a:srgbClr val="00B0F0"/>
                </a:solidFill>
              </a:rPr>
              <a:t>Bonne pratique de rédaction</a:t>
            </a:r>
          </a:p>
          <a:p>
            <a:pPr lvl="1"/>
            <a:r>
              <a:rPr lang="fr-FR" sz="1400" dirty="0">
                <a:solidFill>
                  <a:schemeClr val="tx1"/>
                </a:solidFill>
              </a:rPr>
              <a:t>Pour chaque étape de vérification (</a:t>
            </a:r>
            <a:r>
              <a:rPr lang="fr-FR" sz="1400" dirty="0" err="1">
                <a:solidFill>
                  <a:schemeClr val="tx1"/>
                </a:solidFill>
              </a:rPr>
              <a:t>assert</a:t>
            </a:r>
            <a:r>
              <a:rPr lang="fr-FR" sz="1400" dirty="0">
                <a:solidFill>
                  <a:schemeClr val="tx1"/>
                </a:solidFill>
              </a:rPr>
              <a:t> / </a:t>
            </a:r>
            <a:r>
              <a:rPr lang="fr-FR" sz="1400" dirty="0" err="1">
                <a:solidFill>
                  <a:schemeClr val="tx1"/>
                </a:solidFill>
              </a:rPr>
              <a:t>verify</a:t>
            </a:r>
            <a:r>
              <a:rPr lang="fr-FR" sz="1400" dirty="0">
                <a:solidFill>
                  <a:schemeClr val="tx1"/>
                </a:solidFill>
              </a:rPr>
              <a:t>), commencez par implémenter un test de façon à ce qu’il tombe en erreur. Puis implémentez le test correct (sans erreur).</a:t>
            </a:r>
          </a:p>
          <a:p>
            <a:pPr lvl="1"/>
            <a:endParaRPr lang="fr-FR" sz="1400" dirty="0">
              <a:solidFill>
                <a:schemeClr val="tx1"/>
              </a:solidFill>
            </a:endParaRPr>
          </a:p>
          <a:p>
            <a:r>
              <a:rPr lang="fr-FR" sz="1600" b="1" dirty="0" err="1">
                <a:solidFill>
                  <a:srgbClr val="00B0F0"/>
                </a:solidFill>
              </a:rPr>
              <a:t>Assert</a:t>
            </a:r>
            <a:r>
              <a:rPr lang="fr-FR" sz="1600" dirty="0">
                <a:solidFill>
                  <a:schemeClr val="tx1"/>
                </a:solidFill>
              </a:rPr>
              <a:t> vs </a:t>
            </a:r>
            <a:r>
              <a:rPr lang="fr-FR" sz="1600" b="1" dirty="0" err="1">
                <a:solidFill>
                  <a:srgbClr val="00B0F0"/>
                </a:solidFill>
              </a:rPr>
              <a:t>verify</a:t>
            </a:r>
            <a:endParaRPr lang="fr-FR" sz="1600" b="1" dirty="0">
              <a:solidFill>
                <a:srgbClr val="00B0F0"/>
              </a:solidFill>
            </a:endParaRPr>
          </a:p>
          <a:p>
            <a:pPr lvl="1"/>
            <a:r>
              <a:rPr lang="fr-FR" sz="1400" dirty="0">
                <a:solidFill>
                  <a:schemeClr val="tx1"/>
                </a:solidFill>
              </a:rPr>
              <a:t>Utilisez </a:t>
            </a:r>
            <a:r>
              <a:rPr lang="fr-FR" sz="1400" dirty="0" err="1">
                <a:solidFill>
                  <a:srgbClr val="00B0F0"/>
                </a:solidFill>
              </a:rPr>
              <a:t>assert</a:t>
            </a:r>
            <a:r>
              <a:rPr lang="fr-FR" sz="1400" dirty="0">
                <a:solidFill>
                  <a:schemeClr val="tx1"/>
                </a:solidFill>
              </a:rPr>
              <a:t> lorsqu’une étape de vérification est </a:t>
            </a:r>
            <a:r>
              <a:rPr lang="fr-FR" sz="1400" dirty="0">
                <a:solidFill>
                  <a:srgbClr val="00B0F0"/>
                </a:solidFill>
              </a:rPr>
              <a:t>bloquante</a:t>
            </a:r>
            <a:r>
              <a:rPr lang="fr-FR" sz="1400" dirty="0">
                <a:solidFill>
                  <a:schemeClr val="tx1"/>
                </a:solidFill>
              </a:rPr>
              <a:t>. </a:t>
            </a:r>
          </a:p>
          <a:p>
            <a:pPr lvl="2"/>
            <a:r>
              <a:rPr lang="fr-FR" sz="1250" dirty="0">
                <a:solidFill>
                  <a:schemeClr val="tx1"/>
                </a:solidFill>
              </a:rPr>
              <a:t>L’exécution du test </a:t>
            </a:r>
            <a:r>
              <a:rPr lang="fr-FR" sz="1250" dirty="0">
                <a:solidFill>
                  <a:srgbClr val="00B0F0"/>
                </a:solidFill>
              </a:rPr>
              <a:t>s’arrêtera net</a:t>
            </a:r>
            <a:r>
              <a:rPr lang="fr-FR" sz="1250" dirty="0">
                <a:solidFill>
                  <a:schemeClr val="tx1"/>
                </a:solidFill>
              </a:rPr>
              <a:t>. </a:t>
            </a:r>
          </a:p>
          <a:p>
            <a:pPr lvl="2"/>
            <a:r>
              <a:rPr lang="fr-FR" sz="1250" dirty="0">
                <a:solidFill>
                  <a:schemeClr val="tx1"/>
                </a:solidFill>
              </a:rPr>
              <a:t>Le test tombera en erreur.</a:t>
            </a:r>
          </a:p>
          <a:p>
            <a:pPr lvl="1"/>
            <a:r>
              <a:rPr lang="fr-FR" sz="1400" dirty="0">
                <a:solidFill>
                  <a:schemeClr val="tx1"/>
                </a:solidFill>
              </a:rPr>
              <a:t>Utilisez </a:t>
            </a:r>
            <a:r>
              <a:rPr lang="fr-FR" sz="1400" dirty="0" err="1">
                <a:solidFill>
                  <a:srgbClr val="00B0F0"/>
                </a:solidFill>
              </a:rPr>
              <a:t>verify</a:t>
            </a:r>
            <a:r>
              <a:rPr lang="fr-FR" sz="1400" dirty="0">
                <a:solidFill>
                  <a:schemeClr val="tx1"/>
                </a:solidFill>
              </a:rPr>
              <a:t> lorsque l’étape est </a:t>
            </a:r>
            <a:r>
              <a:rPr lang="fr-FR" sz="1400" dirty="0">
                <a:solidFill>
                  <a:srgbClr val="00B0F0"/>
                </a:solidFill>
              </a:rPr>
              <a:t>non bloquante</a:t>
            </a:r>
            <a:r>
              <a:rPr lang="fr-FR" sz="1400" dirty="0">
                <a:solidFill>
                  <a:schemeClr val="tx1"/>
                </a:solidFill>
              </a:rPr>
              <a:t>. (Vérification de titre, de libellés, etc.). </a:t>
            </a:r>
          </a:p>
          <a:p>
            <a:pPr lvl="2"/>
            <a:r>
              <a:rPr lang="fr-FR" sz="1250" dirty="0">
                <a:solidFill>
                  <a:schemeClr val="tx1"/>
                </a:solidFill>
              </a:rPr>
              <a:t>L’exécution du test </a:t>
            </a:r>
            <a:r>
              <a:rPr lang="fr-FR" sz="1250" dirty="0">
                <a:solidFill>
                  <a:srgbClr val="00B0F0"/>
                </a:solidFill>
              </a:rPr>
              <a:t>se</a:t>
            </a:r>
            <a:r>
              <a:rPr lang="fr-FR" sz="1250" dirty="0">
                <a:solidFill>
                  <a:schemeClr val="tx1"/>
                </a:solidFill>
              </a:rPr>
              <a:t> </a:t>
            </a:r>
            <a:r>
              <a:rPr lang="fr-FR" sz="1250" dirty="0">
                <a:solidFill>
                  <a:srgbClr val="00B0F0"/>
                </a:solidFill>
              </a:rPr>
              <a:t>poursuivra</a:t>
            </a:r>
            <a:r>
              <a:rPr lang="fr-FR" sz="1250" dirty="0">
                <a:solidFill>
                  <a:schemeClr val="tx1"/>
                </a:solidFill>
              </a:rPr>
              <a:t>. </a:t>
            </a:r>
          </a:p>
          <a:p>
            <a:pPr lvl="2"/>
            <a:r>
              <a:rPr lang="fr-FR" sz="1250" dirty="0">
                <a:solidFill>
                  <a:schemeClr val="tx1"/>
                </a:solidFill>
              </a:rPr>
              <a:t>Le test tombera en erreur.</a:t>
            </a:r>
          </a:p>
          <a:p>
            <a:pPr lvl="2"/>
            <a:endParaRPr lang="fr-FR" sz="1250" dirty="0">
              <a:solidFill>
                <a:schemeClr val="tx1"/>
              </a:solidFill>
            </a:endParaRPr>
          </a:p>
          <a:p>
            <a:r>
              <a:rPr lang="fr-FR" sz="1600" b="1" dirty="0">
                <a:solidFill>
                  <a:srgbClr val="00B0F0"/>
                </a:solidFill>
              </a:rPr>
              <a:t>Flèche de détail d’une cible</a:t>
            </a:r>
          </a:p>
          <a:p>
            <a:pPr lvl="1"/>
            <a:r>
              <a:rPr lang="fr-FR" sz="1400" dirty="0">
                <a:solidFill>
                  <a:schemeClr val="tx1"/>
                </a:solidFill>
              </a:rPr>
              <a:t>Elle contient du texte sur une cible pour des commandes telles que </a:t>
            </a:r>
            <a:r>
              <a:rPr lang="fr-FR" sz="1400" dirty="0">
                <a:solidFill>
                  <a:srgbClr val="00B0F0"/>
                </a:solidFill>
              </a:rPr>
              <a:t>click</a:t>
            </a:r>
            <a:r>
              <a:rPr lang="fr-FR" sz="1400" dirty="0">
                <a:solidFill>
                  <a:schemeClr val="tx1"/>
                </a:solidFill>
              </a:rPr>
              <a:t> ou </a:t>
            </a:r>
            <a:r>
              <a:rPr lang="fr-FR" sz="1400" dirty="0">
                <a:solidFill>
                  <a:srgbClr val="00B0F0"/>
                </a:solidFill>
              </a:rPr>
              <a:t>type</a:t>
            </a:r>
            <a:r>
              <a:rPr lang="fr-FR" sz="1400" dirty="0">
                <a:solidFill>
                  <a:schemeClr val="tx1"/>
                </a:solidFill>
              </a:rPr>
              <a:t>.</a:t>
            </a:r>
          </a:p>
          <a:p>
            <a:pPr lvl="1"/>
            <a:r>
              <a:rPr lang="fr-FR" sz="1400" dirty="0">
                <a:solidFill>
                  <a:schemeClr val="tx1"/>
                </a:solidFill>
              </a:rPr>
              <a:t>Utilisez la pour vous y retrouver après l’enregistrement d’un scénario.</a:t>
            </a:r>
          </a:p>
          <a:p>
            <a:pPr lvl="1"/>
            <a:r>
              <a:rPr lang="fr-FR" sz="1400" dirty="0">
                <a:solidFill>
                  <a:schemeClr val="tx1"/>
                </a:solidFill>
              </a:rPr>
              <a:t>Puis ajoutez une commande </a:t>
            </a:r>
            <a:r>
              <a:rPr lang="fr-FR" sz="1400" dirty="0" err="1">
                <a:solidFill>
                  <a:srgbClr val="00B0F0"/>
                </a:solidFill>
              </a:rPr>
              <a:t>verify</a:t>
            </a:r>
            <a:r>
              <a:rPr lang="fr-FR" sz="1400" dirty="0">
                <a:solidFill>
                  <a:schemeClr val="tx1"/>
                </a:solidFill>
              </a:rPr>
              <a:t> ou </a:t>
            </a:r>
            <a:r>
              <a:rPr lang="fr-FR" sz="1400" dirty="0" err="1">
                <a:solidFill>
                  <a:srgbClr val="00B0F0"/>
                </a:solidFill>
              </a:rPr>
              <a:t>assert</a:t>
            </a:r>
            <a:r>
              <a:rPr lang="fr-FR" sz="1400" dirty="0">
                <a:solidFill>
                  <a:schemeClr val="tx1"/>
                </a:solidFill>
              </a:rPr>
              <a:t> sur cette cible.</a:t>
            </a:r>
          </a:p>
          <a:p>
            <a:pPr lvl="1"/>
            <a:r>
              <a:rPr lang="fr-FR" sz="1400" dirty="0">
                <a:solidFill>
                  <a:schemeClr val="tx1"/>
                </a:solidFill>
              </a:rPr>
              <a:t>Exemple ci-contre :</a:t>
            </a:r>
          </a:p>
          <a:p>
            <a:pPr lvl="2"/>
            <a:r>
              <a:rPr lang="fr-FR" sz="1250" dirty="0">
                <a:solidFill>
                  <a:schemeClr val="tx1"/>
                </a:solidFill>
              </a:rPr>
              <a:t>Après la commande ‘</a:t>
            </a:r>
            <a:r>
              <a:rPr lang="fr-FR" sz="1250" dirty="0">
                <a:solidFill>
                  <a:srgbClr val="00B0F0"/>
                </a:solidFill>
              </a:rPr>
              <a:t>click</a:t>
            </a:r>
            <a:r>
              <a:rPr lang="fr-FR" sz="1250" dirty="0">
                <a:solidFill>
                  <a:schemeClr val="tx1"/>
                </a:solidFill>
              </a:rPr>
              <a:t> </a:t>
            </a:r>
            <a:r>
              <a:rPr lang="fr-FR" sz="1250" dirty="0" err="1">
                <a:solidFill>
                  <a:schemeClr val="tx1"/>
                </a:solidFill>
              </a:rPr>
              <a:t>css</a:t>
            </a:r>
            <a:r>
              <a:rPr lang="fr-FR" sz="1250" dirty="0">
                <a:solidFill>
                  <a:schemeClr val="tx1"/>
                </a:solidFill>
              </a:rPr>
              <a:t>=</a:t>
            </a:r>
            <a:r>
              <a:rPr lang="fr-FR" sz="1250" dirty="0" err="1">
                <a:solidFill>
                  <a:schemeClr val="tx1"/>
                </a:solidFill>
              </a:rPr>
              <a:t>filter_error:nth</a:t>
            </a:r>
            <a:r>
              <a:rPr lang="fr-FR" sz="1250" dirty="0">
                <a:solidFill>
                  <a:schemeClr val="tx1"/>
                </a:solidFill>
              </a:rPr>
              <a:t>(</a:t>
            </a:r>
            <a:r>
              <a:rPr lang="fr-FR" sz="1250" dirty="0" err="1">
                <a:solidFill>
                  <a:schemeClr val="tx1"/>
                </a:solidFill>
              </a:rPr>
              <a:t>child</a:t>
            </a:r>
            <a:r>
              <a:rPr lang="fr-FR" sz="1250" dirty="0">
                <a:solidFill>
                  <a:schemeClr val="tx1"/>
                </a:solidFill>
              </a:rPr>
              <a:t>(1)’, enregistrée par </a:t>
            </a:r>
            <a:r>
              <a:rPr lang="fr-FR" sz="1250" dirty="0" err="1">
                <a:solidFill>
                  <a:schemeClr val="tx1"/>
                </a:solidFill>
              </a:rPr>
              <a:t>Selenium</a:t>
            </a:r>
            <a:r>
              <a:rPr lang="fr-FR" sz="1250" dirty="0">
                <a:solidFill>
                  <a:schemeClr val="tx1"/>
                </a:solidFill>
              </a:rPr>
              <a:t> IDE,</a:t>
            </a:r>
          </a:p>
          <a:p>
            <a:pPr lvl="2"/>
            <a:r>
              <a:rPr lang="fr-FR" sz="1250" dirty="0">
                <a:solidFill>
                  <a:schemeClr val="tx1"/>
                </a:solidFill>
              </a:rPr>
              <a:t>ajoutez une commande ‘</a:t>
            </a:r>
            <a:r>
              <a:rPr lang="fr-FR" sz="1250" dirty="0" err="1">
                <a:solidFill>
                  <a:srgbClr val="00B0F0"/>
                </a:solidFill>
              </a:rPr>
              <a:t>assert</a:t>
            </a:r>
            <a:r>
              <a:rPr lang="fr-FR" sz="1250" dirty="0">
                <a:solidFill>
                  <a:srgbClr val="00B0F0"/>
                </a:solidFill>
              </a:rPr>
              <a:t> </a:t>
            </a:r>
            <a:r>
              <a:rPr lang="fr-FR" sz="1250" dirty="0" err="1">
                <a:solidFill>
                  <a:srgbClr val="00B0F0"/>
                </a:solidFill>
              </a:rPr>
              <a:t>text</a:t>
            </a:r>
            <a:r>
              <a:rPr lang="fr-FR" sz="1250" dirty="0">
                <a:solidFill>
                  <a:srgbClr val="00B0F0"/>
                </a:solidFill>
              </a:rPr>
              <a:t> </a:t>
            </a:r>
            <a:r>
              <a:rPr lang="fr-FR" sz="1250" dirty="0" err="1">
                <a:solidFill>
                  <a:schemeClr val="tx1"/>
                </a:solidFill>
              </a:rPr>
              <a:t>css</a:t>
            </a:r>
            <a:r>
              <a:rPr lang="fr-FR" sz="1250" dirty="0">
                <a:solidFill>
                  <a:schemeClr val="tx1"/>
                </a:solidFill>
              </a:rPr>
              <a:t>=</a:t>
            </a:r>
            <a:r>
              <a:rPr lang="fr-FR" sz="1250" dirty="0" err="1">
                <a:solidFill>
                  <a:schemeClr val="tx1"/>
                </a:solidFill>
              </a:rPr>
              <a:t>filter_error:nth</a:t>
            </a:r>
            <a:r>
              <a:rPr lang="fr-FR" sz="1250" dirty="0">
                <a:solidFill>
                  <a:schemeClr val="tx1"/>
                </a:solidFill>
              </a:rPr>
              <a:t>(</a:t>
            </a:r>
            <a:r>
              <a:rPr lang="fr-FR" sz="1250" dirty="0" err="1">
                <a:solidFill>
                  <a:schemeClr val="tx1"/>
                </a:solidFill>
              </a:rPr>
              <a:t>child</a:t>
            </a:r>
            <a:r>
              <a:rPr lang="fr-FR" sz="1250" dirty="0">
                <a:solidFill>
                  <a:schemeClr val="tx1"/>
                </a:solidFill>
              </a:rPr>
              <a:t>(1) </a:t>
            </a:r>
            <a:r>
              <a:rPr lang="fr-FR" sz="1250" dirty="0">
                <a:solidFill>
                  <a:srgbClr val="00B0F0"/>
                </a:solidFill>
              </a:rPr>
              <a:t>Le mot de passe est incorrect.</a:t>
            </a:r>
            <a:r>
              <a:rPr lang="fr-FR" sz="1250" dirty="0">
                <a:solidFill>
                  <a:schemeClr val="tx1"/>
                </a:solidFill>
              </a:rPr>
              <a:t>’.</a:t>
            </a:r>
          </a:p>
          <a:p>
            <a:pPr lvl="1"/>
            <a:endParaRPr lang="fr-FR" sz="1400" dirty="0">
              <a:solidFill>
                <a:schemeClr val="tx1"/>
              </a:solidFill>
            </a:endParaRPr>
          </a:p>
          <a:p>
            <a:pPr lvl="1"/>
            <a:endParaRPr lang="fr-FR" sz="1400" dirty="0">
              <a:solidFill>
                <a:schemeClr val="tx1"/>
              </a:solidFill>
            </a:endParaRPr>
          </a:p>
          <a:p>
            <a:pPr lvl="1"/>
            <a:endParaRPr lang="fr-FR" sz="1400" b="1" dirty="0">
              <a:solidFill>
                <a:srgbClr val="0099FF"/>
              </a:solidFill>
            </a:endParaRPr>
          </a:p>
          <a:p>
            <a:endParaRPr lang="fr-FR" sz="16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FC1D29DF-37E5-41AE-A913-3B92865542D4}"/>
              </a:ext>
            </a:extLst>
          </p:cNvPr>
          <p:cNvSpPr>
            <a:spLocks noGrp="1"/>
          </p:cNvSpPr>
          <p:nvPr>
            <p:ph type="sldNum" sz="quarter" idx="12"/>
          </p:nvPr>
        </p:nvSpPr>
        <p:spPr/>
        <p:txBody>
          <a:bodyPr/>
          <a:lstStyle/>
          <a:p>
            <a:fld id="{9AFCA8D8-8241-BE4B-9165-0EE2A5D02B3D}" type="slidenum">
              <a:rPr lang="fr-FR" smtClean="0"/>
              <a:pPr/>
              <a:t>33</a:t>
            </a:fld>
            <a:endParaRPr lang="fr-FR"/>
          </a:p>
        </p:txBody>
      </p:sp>
      <p:pic>
        <p:nvPicPr>
          <p:cNvPr id="11" name="Image 10">
            <a:extLst>
              <a:ext uri="{FF2B5EF4-FFF2-40B4-BE49-F238E27FC236}">
                <a16:creationId xmlns:a16="http://schemas.microsoft.com/office/drawing/2014/main" id="{E8807628-9AE3-4327-98FD-F5E6082312B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1714" y="4233648"/>
            <a:ext cx="4058285" cy="2256155"/>
          </a:xfrm>
          <a:prstGeom prst="rect">
            <a:avLst/>
          </a:prstGeom>
          <a:noFill/>
          <a:ln>
            <a:noFill/>
          </a:ln>
        </p:spPr>
      </p:pic>
    </p:spTree>
    <p:extLst>
      <p:ext uri="{BB962C8B-B14F-4D97-AF65-F5344CB8AC3E}">
        <p14:creationId xmlns:p14="http://schemas.microsoft.com/office/powerpoint/2010/main" val="1432625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Recommandations (3/3)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Cibles </a:t>
            </a:r>
            <a:r>
              <a:rPr lang="fr-FR" sz="1600" b="1" dirty="0" err="1">
                <a:solidFill>
                  <a:srgbClr val="00B0F0"/>
                </a:solidFill>
              </a:rPr>
              <a:t>css</a:t>
            </a:r>
            <a:endParaRPr lang="fr-FR" sz="1600" b="1" dirty="0">
              <a:solidFill>
                <a:srgbClr val="00B0F0"/>
              </a:solidFill>
            </a:endParaRPr>
          </a:p>
          <a:p>
            <a:pPr lvl="1"/>
            <a:r>
              <a:rPr lang="fr-FR" sz="1400" dirty="0">
                <a:solidFill>
                  <a:schemeClr val="tx1"/>
                </a:solidFill>
              </a:rPr>
              <a:t>Evitez d’utiliser les cibles commençant par </a:t>
            </a:r>
            <a:r>
              <a:rPr lang="fr-FR" sz="1400" dirty="0" err="1">
                <a:solidFill>
                  <a:srgbClr val="00B0F0"/>
                </a:solidFill>
              </a:rPr>
              <a:t>xpath</a:t>
            </a:r>
            <a:r>
              <a:rPr lang="fr-FR" sz="1400" dirty="0">
                <a:solidFill>
                  <a:schemeClr val="tx1"/>
                </a:solidFill>
              </a:rPr>
              <a:t>. Préférez-leur des cibles commençant par </a:t>
            </a:r>
            <a:r>
              <a:rPr lang="fr-FR" sz="1400" dirty="0" err="1">
                <a:solidFill>
                  <a:srgbClr val="00B0F0"/>
                </a:solidFill>
              </a:rPr>
              <a:t>css</a:t>
            </a:r>
            <a:r>
              <a:rPr lang="fr-FR" sz="1400" dirty="0">
                <a:solidFill>
                  <a:schemeClr val="tx1"/>
                </a:solidFill>
              </a:rPr>
              <a:t>, plus générales en cas de modification du code applicatif. </a:t>
            </a:r>
          </a:p>
          <a:p>
            <a:pPr lvl="1"/>
            <a:r>
              <a:rPr lang="fr-FR" sz="1400" dirty="0">
                <a:solidFill>
                  <a:schemeClr val="tx1"/>
                </a:solidFill>
              </a:rPr>
              <a:t>Il y aura moins d’impact sur les tests fonctionnels.</a:t>
            </a:r>
          </a:p>
          <a:p>
            <a:pPr lvl="1"/>
            <a:endParaRPr lang="fr-FR" sz="1400" dirty="0">
              <a:solidFill>
                <a:schemeClr val="tx1"/>
              </a:solidFill>
            </a:endParaRPr>
          </a:p>
          <a:p>
            <a:r>
              <a:rPr lang="fr-FR" sz="1600" b="1" dirty="0">
                <a:solidFill>
                  <a:srgbClr val="00B0F0"/>
                </a:solidFill>
              </a:rPr>
              <a:t>Bonne pratique de code</a:t>
            </a:r>
          </a:p>
          <a:p>
            <a:pPr lvl="1"/>
            <a:r>
              <a:rPr lang="fr-FR" sz="1400" dirty="0">
                <a:solidFill>
                  <a:schemeClr val="tx1"/>
                </a:solidFill>
              </a:rPr>
              <a:t>Ajoutez des commentaires sur des groupes d’étapes. Ils sont précédés de // dans le champ commande.</a:t>
            </a:r>
          </a:p>
          <a:p>
            <a:pPr lvl="1"/>
            <a:endParaRPr lang="fr-FR" sz="1400" dirty="0">
              <a:solidFill>
                <a:schemeClr val="tx1"/>
              </a:solidFill>
            </a:endParaRPr>
          </a:p>
          <a:p>
            <a:r>
              <a:rPr lang="fr-FR" sz="1600" b="1" dirty="0">
                <a:solidFill>
                  <a:srgbClr val="00B0F0"/>
                </a:solidFill>
              </a:rPr>
              <a:t>Logs d’exécution</a:t>
            </a:r>
          </a:p>
          <a:p>
            <a:pPr lvl="1"/>
            <a:r>
              <a:rPr lang="fr-FR" sz="1400" dirty="0">
                <a:solidFill>
                  <a:schemeClr val="tx1"/>
                </a:solidFill>
              </a:rPr>
              <a:t>Videz régulièrement les logs d’exécution, en cliquant sur		en bas à droite de l’écran.</a:t>
            </a:r>
          </a:p>
          <a:p>
            <a:pPr lvl="1"/>
            <a:endParaRPr lang="fr-FR" sz="1400" dirty="0">
              <a:solidFill>
                <a:schemeClr val="tx1"/>
              </a:solidFill>
            </a:endParaRPr>
          </a:p>
          <a:p>
            <a:r>
              <a:rPr lang="fr-FR" sz="1600" b="1" dirty="0">
                <a:solidFill>
                  <a:srgbClr val="00B0F0"/>
                </a:solidFill>
              </a:rPr>
              <a:t>Suites de tests</a:t>
            </a:r>
          </a:p>
          <a:p>
            <a:pPr lvl="1"/>
            <a:r>
              <a:rPr lang="fr-FR" sz="1400" dirty="0">
                <a:solidFill>
                  <a:schemeClr val="tx1"/>
                </a:solidFill>
              </a:rPr>
              <a:t>Utilisez des suites de tests </a:t>
            </a:r>
          </a:p>
          <a:p>
            <a:pPr lvl="2"/>
            <a:r>
              <a:rPr lang="fr-FR" sz="1250" dirty="0">
                <a:solidFill>
                  <a:schemeClr val="tx1"/>
                </a:solidFill>
              </a:rPr>
              <a:t>pour ordonner votre travail</a:t>
            </a:r>
          </a:p>
          <a:p>
            <a:pPr lvl="2"/>
            <a:r>
              <a:rPr lang="fr-FR" sz="1250" dirty="0">
                <a:solidFill>
                  <a:schemeClr val="tx1"/>
                </a:solidFill>
              </a:rPr>
              <a:t>pour ne pas tout exécuter systématiquement</a:t>
            </a:r>
          </a:p>
          <a:p>
            <a:pPr marL="290291" lvl="1" indent="0">
              <a:buNone/>
            </a:pPr>
            <a:endParaRPr lang="fr-FR" sz="1400" dirty="0">
              <a:solidFill>
                <a:schemeClr val="tx1"/>
              </a:solidFill>
            </a:endParaRPr>
          </a:p>
          <a:p>
            <a:pPr marL="290291" lvl="1" indent="0">
              <a:buNone/>
            </a:pPr>
            <a:endParaRPr lang="fr-FR" sz="1400" dirty="0">
              <a:solidFill>
                <a:schemeClr val="tx1"/>
              </a:solidFill>
            </a:endParaRPr>
          </a:p>
          <a:p>
            <a:pPr marL="290291" lvl="1" indent="0">
              <a:buNone/>
            </a:pPr>
            <a:r>
              <a:rPr lang="fr-FR" sz="1400" dirty="0">
                <a:solidFill>
                  <a:schemeClr val="tx1"/>
                </a:solidFill>
              </a:rPr>
              <a:t>	</a:t>
            </a:r>
          </a:p>
          <a:p>
            <a:pPr marL="290291" lvl="1" indent="0">
              <a:buNone/>
            </a:pPr>
            <a:endParaRPr lang="fr-FR" sz="1400" dirty="0">
              <a:solidFill>
                <a:schemeClr val="tx1"/>
              </a:solidFill>
            </a:endParaRPr>
          </a:p>
          <a:p>
            <a:pPr lvl="1"/>
            <a:endParaRPr lang="fr-FR" sz="1400" dirty="0">
              <a:solidFill>
                <a:schemeClr val="tx1"/>
              </a:solidFill>
            </a:endParaRPr>
          </a:p>
          <a:p>
            <a:pPr lvl="1"/>
            <a:endParaRPr lang="fr-FR" sz="1400" dirty="0">
              <a:solidFill>
                <a:schemeClr val="tx1"/>
              </a:solidFill>
            </a:endParaRPr>
          </a:p>
          <a:p>
            <a:endParaRPr lang="fr-FR" sz="1600" dirty="0">
              <a:solidFill>
                <a:schemeClr val="tx1"/>
              </a:solidFill>
            </a:endParaRPr>
          </a:p>
          <a:p>
            <a:pPr marL="290291" lvl="1" indent="0">
              <a:buNone/>
            </a:pPr>
            <a:endParaRPr lang="fr-FR" sz="1400" dirty="0"/>
          </a:p>
          <a:p>
            <a:pPr lvl="1"/>
            <a:endParaRPr lang="fr-FR" sz="1400" dirty="0">
              <a:solidFill>
                <a:schemeClr val="tx1"/>
              </a:solidFill>
            </a:endParaRPr>
          </a:p>
          <a:p>
            <a:pPr lvl="1"/>
            <a:endParaRPr lang="fr-FR" sz="1400" dirty="0">
              <a:solidFill>
                <a:schemeClr val="tx1"/>
              </a:solidFill>
            </a:endParaRPr>
          </a:p>
          <a:p>
            <a:pPr lvl="1"/>
            <a:endParaRPr lang="fr-FR" sz="1400" b="1" dirty="0">
              <a:solidFill>
                <a:srgbClr val="0099FF"/>
              </a:solidFill>
            </a:endParaRPr>
          </a:p>
          <a:p>
            <a:endParaRPr lang="fr-FR" sz="16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3" name="Espace réservé du numéro de diapositive 2">
            <a:extLst>
              <a:ext uri="{FF2B5EF4-FFF2-40B4-BE49-F238E27FC236}">
                <a16:creationId xmlns:a16="http://schemas.microsoft.com/office/drawing/2014/main" id="{FC1D29DF-37E5-41AE-A913-3B92865542D4}"/>
              </a:ext>
            </a:extLst>
          </p:cNvPr>
          <p:cNvSpPr>
            <a:spLocks noGrp="1"/>
          </p:cNvSpPr>
          <p:nvPr>
            <p:ph type="sldNum" sz="quarter" idx="12"/>
          </p:nvPr>
        </p:nvSpPr>
        <p:spPr/>
        <p:txBody>
          <a:bodyPr/>
          <a:lstStyle/>
          <a:p>
            <a:fld id="{9AFCA8D8-8241-BE4B-9165-0EE2A5D02B3D}" type="slidenum">
              <a:rPr lang="fr-FR" smtClean="0"/>
              <a:pPr/>
              <a:t>34</a:t>
            </a:fld>
            <a:endParaRPr lang="fr-FR"/>
          </a:p>
        </p:txBody>
      </p:sp>
      <p:pic>
        <p:nvPicPr>
          <p:cNvPr id="6" name="Image 5">
            <a:extLst>
              <a:ext uri="{FF2B5EF4-FFF2-40B4-BE49-F238E27FC236}">
                <a16:creationId xmlns:a16="http://schemas.microsoft.com/office/drawing/2014/main" id="{AF82845E-114F-44BE-BD2E-AD2B7697D0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95845" y="3038122"/>
            <a:ext cx="359496" cy="390878"/>
          </a:xfrm>
          <a:prstGeom prst="rect">
            <a:avLst/>
          </a:prstGeom>
          <a:noFill/>
          <a:ln>
            <a:noFill/>
          </a:ln>
        </p:spPr>
      </p:pic>
      <p:pic>
        <p:nvPicPr>
          <p:cNvPr id="8" name="Image 7">
            <a:extLst>
              <a:ext uri="{FF2B5EF4-FFF2-40B4-BE49-F238E27FC236}">
                <a16:creationId xmlns:a16="http://schemas.microsoft.com/office/drawing/2014/main" id="{1F261B6A-93BE-41BB-9FA6-52A9DB526291}"/>
              </a:ext>
            </a:extLst>
          </p:cNvPr>
          <p:cNvPicPr>
            <a:picLocks noChangeAspect="1"/>
          </p:cNvPicPr>
          <p:nvPr/>
        </p:nvPicPr>
        <p:blipFill>
          <a:blip r:embed="rId4"/>
          <a:stretch>
            <a:fillRect/>
          </a:stretch>
        </p:blipFill>
        <p:spPr>
          <a:xfrm>
            <a:off x="5395845" y="3690785"/>
            <a:ext cx="2297916" cy="3052013"/>
          </a:xfrm>
          <a:prstGeom prst="rect">
            <a:avLst/>
          </a:prstGeom>
        </p:spPr>
      </p:pic>
      <p:pic>
        <p:nvPicPr>
          <p:cNvPr id="7" name="Image 6">
            <a:extLst>
              <a:ext uri="{FF2B5EF4-FFF2-40B4-BE49-F238E27FC236}">
                <a16:creationId xmlns:a16="http://schemas.microsoft.com/office/drawing/2014/main" id="{F16D8819-77C0-431D-9192-C6F7827E7112}"/>
              </a:ext>
            </a:extLst>
          </p:cNvPr>
          <p:cNvPicPr>
            <a:picLocks noChangeAspect="1"/>
          </p:cNvPicPr>
          <p:nvPr/>
        </p:nvPicPr>
        <p:blipFill>
          <a:blip r:embed="rId5"/>
          <a:stretch>
            <a:fillRect/>
          </a:stretch>
        </p:blipFill>
        <p:spPr>
          <a:xfrm>
            <a:off x="8755443" y="4561520"/>
            <a:ext cx="2333438" cy="1184761"/>
          </a:xfrm>
          <a:prstGeom prst="rect">
            <a:avLst/>
          </a:prstGeom>
        </p:spPr>
      </p:pic>
    </p:spTree>
    <p:extLst>
      <p:ext uri="{BB962C8B-B14F-4D97-AF65-F5344CB8AC3E}">
        <p14:creationId xmlns:p14="http://schemas.microsoft.com/office/powerpoint/2010/main" val="164088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Pour aller plus loin</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B6615BBB-50B2-4D99-890F-ED1F5AA220A1}"/>
              </a:ext>
            </a:extLst>
          </p:cNvPr>
          <p:cNvSpPr>
            <a:spLocks noGrp="1"/>
          </p:cNvSpPr>
          <p:nvPr>
            <p:ph type="sldNum" sz="quarter" idx="12"/>
          </p:nvPr>
        </p:nvSpPr>
        <p:spPr/>
        <p:txBody>
          <a:bodyPr/>
          <a:lstStyle/>
          <a:p>
            <a:fld id="{9AFCA8D8-8241-BE4B-9165-0EE2A5D02B3D}" type="slidenum">
              <a:rPr lang="fr-FR" smtClean="0"/>
              <a:pPr/>
              <a:t>35</a:t>
            </a:fld>
            <a:endParaRPr lang="fr-FR"/>
          </a:p>
        </p:txBody>
      </p:sp>
      <p:pic>
        <p:nvPicPr>
          <p:cNvPr id="10" name="Image 9">
            <a:extLst>
              <a:ext uri="{FF2B5EF4-FFF2-40B4-BE49-F238E27FC236}">
                <a16:creationId xmlns:a16="http://schemas.microsoft.com/office/drawing/2014/main" id="{6A177538-74B8-4F8B-9C1D-1164AB2DC045}"/>
              </a:ext>
            </a:extLst>
          </p:cNvPr>
          <p:cNvPicPr>
            <a:picLocks noChangeAspect="1"/>
          </p:cNvPicPr>
          <p:nvPr/>
        </p:nvPicPr>
        <p:blipFill>
          <a:blip r:embed="rId4"/>
          <a:stretch>
            <a:fillRect/>
          </a:stretch>
        </p:blipFill>
        <p:spPr>
          <a:xfrm>
            <a:off x="4953965" y="4326592"/>
            <a:ext cx="1847135" cy="1724025"/>
          </a:xfrm>
          <a:prstGeom prst="rect">
            <a:avLst/>
          </a:prstGeom>
        </p:spPr>
      </p:pic>
    </p:spTree>
    <p:extLst>
      <p:ext uri="{BB962C8B-B14F-4D97-AF65-F5344CB8AC3E}">
        <p14:creationId xmlns:p14="http://schemas.microsoft.com/office/powerpoint/2010/main" val="2393462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3DC2D2-0548-447F-BB2E-13D9A344A17E}"/>
              </a:ext>
            </a:extLst>
          </p:cNvPr>
          <p:cNvSpPr>
            <a:spLocks noGrp="1"/>
          </p:cNvSpPr>
          <p:nvPr>
            <p:ph type="title"/>
          </p:nvPr>
        </p:nvSpPr>
        <p:spPr/>
        <p:txBody>
          <a:bodyPr/>
          <a:lstStyle/>
          <a:p>
            <a:r>
              <a:rPr lang="fr-FR" dirty="0"/>
              <a:t>Résultat en ligne de commande</a:t>
            </a:r>
          </a:p>
        </p:txBody>
      </p:sp>
      <p:sp>
        <p:nvSpPr>
          <p:cNvPr id="4" name="Espace réservé du texte 3">
            <a:extLst>
              <a:ext uri="{FF2B5EF4-FFF2-40B4-BE49-F238E27FC236}">
                <a16:creationId xmlns:a16="http://schemas.microsoft.com/office/drawing/2014/main" id="{F9726E51-5088-4B27-91D4-530E0A16DB7E}"/>
              </a:ext>
            </a:extLst>
          </p:cNvPr>
          <p:cNvSpPr>
            <a:spLocks noGrp="1"/>
          </p:cNvSpPr>
          <p:nvPr>
            <p:ph type="body" sz="quarter" idx="14"/>
          </p:nvPr>
        </p:nvSpPr>
        <p:spPr>
          <a:xfrm>
            <a:off x="494415" y="856990"/>
            <a:ext cx="4903344" cy="5010409"/>
          </a:xfrm>
        </p:spPr>
        <p:txBody>
          <a:bodyPr>
            <a:normAutofit fontScale="92500" lnSpcReduction="10000"/>
          </a:bodyPr>
          <a:lstStyle/>
          <a:p>
            <a:r>
              <a:rPr lang="fr-FR" sz="1600" b="1" dirty="0">
                <a:solidFill>
                  <a:srgbClr val="00B0F0"/>
                </a:solidFill>
              </a:rPr>
              <a:t>Préconditions</a:t>
            </a:r>
          </a:p>
          <a:p>
            <a:pPr lvl="1"/>
            <a:r>
              <a:rPr lang="fr-FR" sz="1300" dirty="0" err="1"/>
              <a:t>node</a:t>
            </a:r>
            <a:r>
              <a:rPr lang="fr-FR" sz="1300" dirty="0"/>
              <a:t> (v8 ou 10) </a:t>
            </a:r>
          </a:p>
          <a:p>
            <a:pPr lvl="1"/>
            <a:r>
              <a:rPr lang="fr-FR" sz="1300" dirty="0" err="1"/>
              <a:t>npm</a:t>
            </a:r>
            <a:r>
              <a:rPr lang="fr-FR" sz="1300" dirty="0"/>
              <a:t> (</a:t>
            </a:r>
            <a:r>
              <a:rPr lang="fr-FR" sz="1300" dirty="0" err="1"/>
              <a:t>NodeJS</a:t>
            </a:r>
            <a:r>
              <a:rPr lang="fr-FR" sz="1300" dirty="0"/>
              <a:t> package manager) installé avec Node</a:t>
            </a:r>
          </a:p>
          <a:p>
            <a:pPr lvl="1"/>
            <a:r>
              <a:rPr lang="fr-FR" sz="1300" dirty="0" err="1"/>
              <a:t>selenium-side-runner</a:t>
            </a:r>
            <a:r>
              <a:rPr lang="fr-FR" sz="1300" dirty="0"/>
              <a:t> (</a:t>
            </a:r>
            <a:r>
              <a:rPr lang="fr-FR" sz="1300" dirty="0" err="1"/>
              <a:t>Selenium</a:t>
            </a:r>
            <a:r>
              <a:rPr lang="fr-FR" sz="1300" dirty="0"/>
              <a:t> IDE commande line </a:t>
            </a:r>
            <a:r>
              <a:rPr lang="fr-FR" sz="1300" dirty="0" err="1"/>
              <a:t>runner</a:t>
            </a:r>
            <a:r>
              <a:rPr lang="fr-FR" sz="1300" dirty="0"/>
              <a:t>)</a:t>
            </a:r>
          </a:p>
          <a:p>
            <a:pPr lvl="1"/>
            <a:r>
              <a:rPr lang="fr-FR" sz="1300" dirty="0"/>
              <a:t>Driver de navigateur (pour une exécution en local)</a:t>
            </a:r>
          </a:p>
          <a:p>
            <a:pPr lvl="1"/>
            <a:endParaRPr lang="fr-FR" sz="1300" dirty="0"/>
          </a:p>
          <a:p>
            <a:r>
              <a:rPr lang="fr-FR" sz="1600" b="1" dirty="0">
                <a:solidFill>
                  <a:srgbClr val="00B0F0"/>
                </a:solidFill>
              </a:rPr>
              <a:t>Commandes d’installation</a:t>
            </a:r>
          </a:p>
          <a:p>
            <a:pPr marL="290291" lvl="1" indent="0">
              <a:buNone/>
            </a:pPr>
            <a:r>
              <a:rPr lang="fr-FR" sz="1250" dirty="0">
                <a:solidFill>
                  <a:schemeClr val="tx1"/>
                </a:solidFill>
              </a:rPr>
              <a:t>&gt; </a:t>
            </a:r>
            <a:r>
              <a:rPr lang="fr-FR" sz="1250" dirty="0" err="1">
                <a:solidFill>
                  <a:schemeClr val="tx1"/>
                </a:solidFill>
              </a:rPr>
              <a:t>brew</a:t>
            </a:r>
            <a:r>
              <a:rPr lang="fr-FR" sz="1250" dirty="0">
                <a:solidFill>
                  <a:schemeClr val="tx1"/>
                </a:solidFill>
              </a:rPr>
              <a:t> </a:t>
            </a:r>
            <a:r>
              <a:rPr lang="fr-FR" sz="1250" dirty="0" err="1">
                <a:solidFill>
                  <a:schemeClr val="tx1"/>
                </a:solidFill>
              </a:rPr>
              <a:t>install</a:t>
            </a:r>
            <a:r>
              <a:rPr lang="fr-FR" sz="1250" dirty="0">
                <a:solidFill>
                  <a:schemeClr val="tx1"/>
                </a:solidFill>
              </a:rPr>
              <a:t> </a:t>
            </a:r>
            <a:r>
              <a:rPr lang="fr-FR" sz="1250" dirty="0" err="1">
                <a:solidFill>
                  <a:schemeClr val="tx1"/>
                </a:solidFill>
              </a:rPr>
              <a:t>node</a:t>
            </a:r>
            <a:endParaRPr lang="fr-FR" sz="1250" dirty="0">
              <a:solidFill>
                <a:schemeClr val="tx1"/>
              </a:solidFill>
            </a:endParaRPr>
          </a:p>
          <a:p>
            <a:pPr marL="290291" lvl="1" indent="0">
              <a:buNone/>
            </a:pPr>
            <a:r>
              <a:rPr lang="fr-FR" sz="1250" dirty="0">
                <a:solidFill>
                  <a:schemeClr val="tx1"/>
                </a:solidFill>
              </a:rPr>
              <a:t>&gt; </a:t>
            </a:r>
            <a:r>
              <a:rPr lang="fr-FR" sz="1250" dirty="0" err="1">
                <a:solidFill>
                  <a:schemeClr val="tx1"/>
                </a:solidFill>
              </a:rPr>
              <a:t>npm</a:t>
            </a:r>
            <a:r>
              <a:rPr lang="fr-FR" sz="1250" dirty="0">
                <a:solidFill>
                  <a:schemeClr val="tx1"/>
                </a:solidFill>
              </a:rPr>
              <a:t> </a:t>
            </a:r>
            <a:r>
              <a:rPr lang="fr-FR" sz="1250" dirty="0" err="1">
                <a:solidFill>
                  <a:schemeClr val="tx1"/>
                </a:solidFill>
              </a:rPr>
              <a:t>install</a:t>
            </a:r>
            <a:r>
              <a:rPr lang="fr-FR" sz="1250" dirty="0">
                <a:solidFill>
                  <a:schemeClr val="tx1"/>
                </a:solidFill>
              </a:rPr>
              <a:t> –g </a:t>
            </a:r>
            <a:r>
              <a:rPr lang="fr-FR" sz="1250" dirty="0" err="1">
                <a:solidFill>
                  <a:schemeClr val="tx1"/>
                </a:solidFill>
              </a:rPr>
              <a:t>selenium-side-runner</a:t>
            </a:r>
            <a:endParaRPr lang="fr-FR" sz="1250" dirty="0">
              <a:solidFill>
                <a:schemeClr val="tx1"/>
              </a:solidFill>
            </a:endParaRPr>
          </a:p>
          <a:p>
            <a:pPr marL="290291" lvl="1" indent="0">
              <a:buNone/>
            </a:pPr>
            <a:r>
              <a:rPr lang="fr-FR" sz="1250" dirty="0">
                <a:solidFill>
                  <a:schemeClr val="tx1"/>
                </a:solidFill>
              </a:rPr>
              <a:t>&gt; </a:t>
            </a:r>
            <a:r>
              <a:rPr lang="fr-FR" sz="1250" dirty="0" err="1"/>
              <a:t>npm</a:t>
            </a:r>
            <a:r>
              <a:rPr lang="fr-FR" sz="1250" dirty="0"/>
              <a:t> </a:t>
            </a:r>
            <a:r>
              <a:rPr lang="fr-FR" sz="1250" dirty="0" err="1"/>
              <a:t>install</a:t>
            </a:r>
            <a:r>
              <a:rPr lang="fr-FR" sz="1250" dirty="0"/>
              <a:t> –g </a:t>
            </a:r>
            <a:r>
              <a:rPr lang="fr-FR" sz="1250" dirty="0" err="1"/>
              <a:t>nomDriver</a:t>
            </a:r>
            <a:endParaRPr lang="fr-FR" sz="1250" dirty="0"/>
          </a:p>
          <a:p>
            <a:pPr marL="290291" lvl="1" indent="0">
              <a:buNone/>
            </a:pPr>
            <a:r>
              <a:rPr lang="fr-FR" sz="1250" dirty="0"/>
              <a:t>	</a:t>
            </a:r>
            <a:r>
              <a:rPr lang="fr-FR" sz="1250" dirty="0" err="1"/>
              <a:t>chromedriver</a:t>
            </a:r>
            <a:r>
              <a:rPr lang="fr-FR" sz="1250" dirty="0"/>
              <a:t> (Chrome), </a:t>
            </a:r>
          </a:p>
          <a:p>
            <a:pPr marL="290291" lvl="1" indent="0">
              <a:buNone/>
            </a:pPr>
            <a:r>
              <a:rPr lang="fr-FR" sz="1250" dirty="0"/>
              <a:t>	</a:t>
            </a:r>
            <a:r>
              <a:rPr lang="fr-FR" sz="1250" dirty="0" err="1"/>
              <a:t>edgedriver</a:t>
            </a:r>
            <a:r>
              <a:rPr lang="fr-FR" sz="1250" dirty="0"/>
              <a:t> (Edge) ou </a:t>
            </a:r>
          </a:p>
          <a:p>
            <a:pPr marL="290291" lvl="1" indent="0">
              <a:buNone/>
            </a:pPr>
            <a:r>
              <a:rPr lang="fr-FR" sz="1250" dirty="0"/>
              <a:t>	</a:t>
            </a:r>
            <a:r>
              <a:rPr lang="fr-FR" sz="1250" dirty="0" err="1"/>
              <a:t>geckodriver</a:t>
            </a:r>
            <a:r>
              <a:rPr lang="fr-FR" sz="1250" dirty="0"/>
              <a:t> (Firefox)</a:t>
            </a:r>
          </a:p>
          <a:p>
            <a:pPr marL="290291" lvl="1" indent="0">
              <a:buNone/>
            </a:pPr>
            <a:endParaRPr lang="fr-FR" sz="1250" dirty="0"/>
          </a:p>
          <a:p>
            <a:r>
              <a:rPr lang="fr-FR" sz="1600" b="1" dirty="0">
                <a:solidFill>
                  <a:srgbClr val="00B0F0"/>
                </a:solidFill>
              </a:rPr>
              <a:t>Commandes d’exécution</a:t>
            </a:r>
          </a:p>
          <a:p>
            <a:pPr lvl="1"/>
            <a:r>
              <a:rPr lang="fr-FR" sz="1300" dirty="0"/>
              <a:t>Lancer Chrome driver</a:t>
            </a:r>
            <a:endParaRPr lang="fr-FR" sz="1300" i="1" dirty="0"/>
          </a:p>
          <a:p>
            <a:pPr marL="580582" lvl="2" indent="0">
              <a:buNone/>
            </a:pPr>
            <a:r>
              <a:rPr lang="fr-FR" sz="1300" dirty="0"/>
              <a:t> &gt; cd C:\Users\CorinneVin\AppData\Roaming\npm\node_modules\chromedriver\lib\chromedriver</a:t>
            </a:r>
          </a:p>
          <a:p>
            <a:pPr marL="580582" lvl="2" indent="0">
              <a:buNone/>
            </a:pPr>
            <a:r>
              <a:rPr lang="fr-FR" sz="1300" dirty="0"/>
              <a:t> &gt; </a:t>
            </a:r>
            <a:r>
              <a:rPr lang="fr-FR" sz="1300" dirty="0" err="1"/>
              <a:t>chromedriver</a:t>
            </a:r>
            <a:endParaRPr lang="fr-FR" sz="1300" dirty="0"/>
          </a:p>
          <a:p>
            <a:pPr lvl="1"/>
            <a:r>
              <a:rPr lang="fr-FR" sz="1300" dirty="0"/>
              <a:t>Lancer </a:t>
            </a:r>
            <a:r>
              <a:rPr lang="fr-FR" sz="1300" dirty="0" err="1"/>
              <a:t>Selenium-side-runner</a:t>
            </a:r>
            <a:r>
              <a:rPr lang="fr-FR" sz="1300" dirty="0"/>
              <a:t> sur le ou les fichiers .</a:t>
            </a:r>
            <a:r>
              <a:rPr lang="fr-FR" sz="1300" dirty="0" err="1"/>
              <a:t>side</a:t>
            </a:r>
            <a:r>
              <a:rPr lang="fr-FR" sz="1300" dirty="0"/>
              <a:t> </a:t>
            </a:r>
            <a:endParaRPr lang="fr-FR" sz="1300" i="1" dirty="0"/>
          </a:p>
          <a:p>
            <a:pPr marL="580582" lvl="2" indent="0">
              <a:buNone/>
            </a:pPr>
            <a:r>
              <a:rPr lang="fr-FR" sz="1300" dirty="0"/>
              <a:t> &gt; </a:t>
            </a:r>
            <a:r>
              <a:rPr lang="fr-FR" sz="1300" dirty="0" err="1"/>
              <a:t>selenium-side-runner</a:t>
            </a:r>
            <a:r>
              <a:rPr lang="fr-FR" sz="1300" dirty="0"/>
              <a:t>  /chemin/projet/*.</a:t>
            </a:r>
            <a:r>
              <a:rPr lang="fr-FR" sz="1300" dirty="0" err="1"/>
              <a:t>side</a:t>
            </a:r>
            <a:endParaRPr lang="fr-FR" sz="1300" dirty="0"/>
          </a:p>
          <a:p>
            <a:endParaRPr lang="fr-FR" dirty="0"/>
          </a:p>
        </p:txBody>
      </p:sp>
      <p:sp>
        <p:nvSpPr>
          <p:cNvPr id="5" name="Espace réservé du numéro de diapositive 4">
            <a:extLst>
              <a:ext uri="{FF2B5EF4-FFF2-40B4-BE49-F238E27FC236}">
                <a16:creationId xmlns:a16="http://schemas.microsoft.com/office/drawing/2014/main" id="{D06C825B-8BD0-4722-8D90-8DFEF521A6C9}"/>
              </a:ext>
            </a:extLst>
          </p:cNvPr>
          <p:cNvSpPr>
            <a:spLocks noGrp="1"/>
          </p:cNvSpPr>
          <p:nvPr>
            <p:ph type="sldNum" sz="quarter" idx="12"/>
          </p:nvPr>
        </p:nvSpPr>
        <p:spPr/>
        <p:txBody>
          <a:bodyPr/>
          <a:lstStyle/>
          <a:p>
            <a:fld id="{9AFCA8D8-8241-BE4B-9165-0EE2A5D02B3D}" type="slidenum">
              <a:rPr lang="fr-FR" smtClean="0"/>
              <a:pPr/>
              <a:t>36</a:t>
            </a:fld>
            <a:endParaRPr lang="fr-FR"/>
          </a:p>
        </p:txBody>
      </p:sp>
      <p:grpSp>
        <p:nvGrpSpPr>
          <p:cNvPr id="8" name="Groupe 7">
            <a:extLst>
              <a:ext uri="{FF2B5EF4-FFF2-40B4-BE49-F238E27FC236}">
                <a16:creationId xmlns:a16="http://schemas.microsoft.com/office/drawing/2014/main" id="{DB361B85-D25C-4486-99AF-42B650E1E48D}"/>
              </a:ext>
            </a:extLst>
          </p:cNvPr>
          <p:cNvGrpSpPr/>
          <p:nvPr/>
        </p:nvGrpSpPr>
        <p:grpSpPr>
          <a:xfrm>
            <a:off x="5397759" y="2907894"/>
            <a:ext cx="6668054" cy="3834904"/>
            <a:chOff x="3844000" y="957454"/>
            <a:chExt cx="6758808" cy="3206985"/>
          </a:xfrm>
        </p:grpSpPr>
        <p:pic>
          <p:nvPicPr>
            <p:cNvPr id="9" name="Image 8">
              <a:extLst>
                <a:ext uri="{FF2B5EF4-FFF2-40B4-BE49-F238E27FC236}">
                  <a16:creationId xmlns:a16="http://schemas.microsoft.com/office/drawing/2014/main" id="{FB1EBC08-F59B-4F9C-B9E1-EC1E1C8AD42A}"/>
                </a:ext>
              </a:extLst>
            </p:cNvPr>
            <p:cNvPicPr>
              <a:picLocks noChangeAspect="1"/>
            </p:cNvPicPr>
            <p:nvPr/>
          </p:nvPicPr>
          <p:blipFill>
            <a:blip r:embed="rId2"/>
            <a:stretch>
              <a:fillRect/>
            </a:stretch>
          </p:blipFill>
          <p:spPr>
            <a:xfrm>
              <a:off x="3844000" y="957454"/>
              <a:ext cx="6758808" cy="2144887"/>
            </a:xfrm>
            <a:prstGeom prst="rect">
              <a:avLst/>
            </a:prstGeom>
          </p:spPr>
        </p:pic>
        <p:pic>
          <p:nvPicPr>
            <p:cNvPr id="10" name="Image 9">
              <a:extLst>
                <a:ext uri="{FF2B5EF4-FFF2-40B4-BE49-F238E27FC236}">
                  <a16:creationId xmlns:a16="http://schemas.microsoft.com/office/drawing/2014/main" id="{742E974E-0FDF-4C16-B7EF-09F98A5DEBBB}"/>
                </a:ext>
              </a:extLst>
            </p:cNvPr>
            <p:cNvPicPr>
              <a:picLocks noChangeAspect="1"/>
            </p:cNvPicPr>
            <p:nvPr/>
          </p:nvPicPr>
          <p:blipFill>
            <a:blip r:embed="rId3"/>
            <a:stretch>
              <a:fillRect/>
            </a:stretch>
          </p:blipFill>
          <p:spPr>
            <a:xfrm>
              <a:off x="3844000" y="3102341"/>
              <a:ext cx="6758808" cy="1062098"/>
            </a:xfrm>
            <a:prstGeom prst="rect">
              <a:avLst/>
            </a:prstGeom>
          </p:spPr>
        </p:pic>
      </p:grpSp>
      <p:sp>
        <p:nvSpPr>
          <p:cNvPr id="11" name="Espace réservé du texte 2">
            <a:extLst>
              <a:ext uri="{FF2B5EF4-FFF2-40B4-BE49-F238E27FC236}">
                <a16:creationId xmlns:a16="http://schemas.microsoft.com/office/drawing/2014/main" id="{1BC5E96C-BEEF-4DB6-A986-871FF962B226}"/>
              </a:ext>
            </a:extLst>
          </p:cNvPr>
          <p:cNvSpPr>
            <a:spLocks noGrp="1"/>
          </p:cNvSpPr>
          <p:nvPr>
            <p:ph type="body" sz="quarter" idx="13"/>
          </p:nvPr>
        </p:nvSpPr>
        <p:spPr>
          <a:xfrm>
            <a:off x="494415" y="515679"/>
            <a:ext cx="10935584" cy="434883"/>
          </a:xfrm>
        </p:spPr>
        <p:txBody>
          <a:bodyPr/>
          <a:lstStyle/>
          <a:p>
            <a:r>
              <a:rPr lang="fr-FR" dirty="0"/>
              <a:t>Exécution de </a:t>
            </a:r>
            <a:r>
              <a:rPr lang="fr-FR" dirty="0" err="1"/>
              <a:t>Selenium</a:t>
            </a:r>
            <a:r>
              <a:rPr lang="fr-FR" dirty="0"/>
              <a:t> IDE en Ligne de commande</a:t>
            </a:r>
          </a:p>
        </p:txBody>
      </p:sp>
      <p:sp>
        <p:nvSpPr>
          <p:cNvPr id="13" name="ZoneTexte 12">
            <a:extLst>
              <a:ext uri="{FF2B5EF4-FFF2-40B4-BE49-F238E27FC236}">
                <a16:creationId xmlns:a16="http://schemas.microsoft.com/office/drawing/2014/main" id="{F158C341-2056-46AE-A87A-A9937CC2CE3E}"/>
              </a:ext>
            </a:extLst>
          </p:cNvPr>
          <p:cNvSpPr txBox="1"/>
          <p:nvPr/>
        </p:nvSpPr>
        <p:spPr>
          <a:xfrm>
            <a:off x="494415" y="5752545"/>
            <a:ext cx="3742934" cy="710451"/>
          </a:xfrm>
          <a:prstGeom prst="rect">
            <a:avLst/>
          </a:prstGeom>
          <a:noFill/>
        </p:spPr>
        <p:txBody>
          <a:bodyPr wrap="square">
            <a:spAutoFit/>
          </a:bodyPr>
          <a:lstStyle/>
          <a:p>
            <a:pPr marL="217717" indent="-217717">
              <a:lnSpc>
                <a:spcPct val="90000"/>
              </a:lnSpc>
              <a:spcBef>
                <a:spcPts val="1000"/>
              </a:spcBef>
              <a:buBlip>
                <a:blip r:embed="rId4"/>
              </a:buBlip>
            </a:pPr>
            <a:r>
              <a:rPr lang="fr-FR" sz="1600" b="1" dirty="0">
                <a:solidFill>
                  <a:srgbClr val="00B0F0"/>
                </a:solidFill>
              </a:rPr>
              <a:t>URL</a:t>
            </a:r>
          </a:p>
          <a:p>
            <a:pPr marL="471722" lvl="1" indent="-181431">
              <a:lnSpc>
                <a:spcPct val="90000"/>
              </a:lnSpc>
              <a:spcBef>
                <a:spcPts val="500"/>
              </a:spcBef>
              <a:buFont typeface="Arial" panose="020B0604020202020204" pitchFamily="34" charset="0"/>
              <a:buChar char="•"/>
            </a:pPr>
            <a:r>
              <a:rPr lang="fr-FR" sz="1200" dirty="0">
                <a:solidFill>
                  <a:schemeClr val="accent5"/>
                </a:solidFill>
                <a:hlinkClick r:id="rId5">
                  <a:extLst>
                    <a:ext uri="{A12FA001-AC4F-418D-AE19-62706E023703}">
                      <ahyp:hlinkClr xmlns:ahyp="http://schemas.microsoft.com/office/drawing/2018/hyperlinkcolor" val="tx"/>
                    </a:ext>
                  </a:extLst>
                </a:hlinkClick>
              </a:rPr>
              <a:t>https://www.selenium.dev/selenium-ide/docs/en/introduction/command-line-runner</a:t>
            </a:r>
            <a:endParaRPr lang="fr-FR" sz="1200" dirty="0">
              <a:solidFill>
                <a:schemeClr val="accent5"/>
              </a:solidFill>
            </a:endParaRPr>
          </a:p>
        </p:txBody>
      </p:sp>
      <p:pic>
        <p:nvPicPr>
          <p:cNvPr id="15" name="Image 14">
            <a:extLst>
              <a:ext uri="{FF2B5EF4-FFF2-40B4-BE49-F238E27FC236}">
                <a16:creationId xmlns:a16="http://schemas.microsoft.com/office/drawing/2014/main" id="{1958F9D9-AB11-4CFC-8CBA-6B05574F44D1}"/>
              </a:ext>
            </a:extLst>
          </p:cNvPr>
          <p:cNvPicPr>
            <a:picLocks noChangeAspect="1"/>
          </p:cNvPicPr>
          <p:nvPr/>
        </p:nvPicPr>
        <p:blipFill>
          <a:blip r:embed="rId6"/>
          <a:stretch>
            <a:fillRect/>
          </a:stretch>
        </p:blipFill>
        <p:spPr>
          <a:xfrm>
            <a:off x="5397759" y="838002"/>
            <a:ext cx="4815147" cy="1599675"/>
          </a:xfrm>
          <a:prstGeom prst="rect">
            <a:avLst/>
          </a:prstGeom>
        </p:spPr>
      </p:pic>
      <p:sp>
        <p:nvSpPr>
          <p:cNvPr id="16" name="ZoneTexte 15">
            <a:extLst>
              <a:ext uri="{FF2B5EF4-FFF2-40B4-BE49-F238E27FC236}">
                <a16:creationId xmlns:a16="http://schemas.microsoft.com/office/drawing/2014/main" id="{66E52301-C10E-4CC0-94D3-84E9F094EC15}"/>
              </a:ext>
            </a:extLst>
          </p:cNvPr>
          <p:cNvSpPr txBox="1"/>
          <p:nvPr/>
        </p:nvSpPr>
        <p:spPr>
          <a:xfrm>
            <a:off x="5397759" y="592882"/>
            <a:ext cx="2034660" cy="276999"/>
          </a:xfrm>
          <a:prstGeom prst="rect">
            <a:avLst/>
          </a:prstGeom>
          <a:noFill/>
        </p:spPr>
        <p:txBody>
          <a:bodyPr wrap="none" rtlCol="0">
            <a:spAutoFit/>
          </a:bodyPr>
          <a:lstStyle/>
          <a:p>
            <a:r>
              <a:rPr lang="fr-FR" sz="1200" b="1" dirty="0">
                <a:solidFill>
                  <a:srgbClr val="00B0F0"/>
                </a:solidFill>
              </a:rPr>
              <a:t>Lancement de Chrome driver</a:t>
            </a:r>
          </a:p>
        </p:txBody>
      </p:sp>
      <p:sp>
        <p:nvSpPr>
          <p:cNvPr id="17" name="ZoneTexte 16">
            <a:extLst>
              <a:ext uri="{FF2B5EF4-FFF2-40B4-BE49-F238E27FC236}">
                <a16:creationId xmlns:a16="http://schemas.microsoft.com/office/drawing/2014/main" id="{C8CC5517-C780-4530-AEEB-0FAE0AA3D000}"/>
              </a:ext>
            </a:extLst>
          </p:cNvPr>
          <p:cNvSpPr txBox="1"/>
          <p:nvPr/>
        </p:nvSpPr>
        <p:spPr>
          <a:xfrm>
            <a:off x="5397759" y="2630895"/>
            <a:ext cx="2501198" cy="276999"/>
          </a:xfrm>
          <a:prstGeom prst="rect">
            <a:avLst/>
          </a:prstGeom>
          <a:noFill/>
        </p:spPr>
        <p:txBody>
          <a:bodyPr wrap="none" rtlCol="0">
            <a:spAutoFit/>
          </a:bodyPr>
          <a:lstStyle/>
          <a:p>
            <a:r>
              <a:rPr lang="fr-FR" sz="1200" b="1" dirty="0">
                <a:solidFill>
                  <a:srgbClr val="00B0F0"/>
                </a:solidFill>
              </a:rPr>
              <a:t>Lancement de </a:t>
            </a:r>
            <a:r>
              <a:rPr lang="fr-FR" sz="1200" b="1" dirty="0" err="1">
                <a:solidFill>
                  <a:srgbClr val="00B0F0"/>
                </a:solidFill>
              </a:rPr>
              <a:t>Selenium-side-runner</a:t>
            </a:r>
            <a:endParaRPr lang="fr-FR" sz="1200" b="1" dirty="0">
              <a:solidFill>
                <a:srgbClr val="00B0F0"/>
              </a:solidFill>
            </a:endParaRPr>
          </a:p>
        </p:txBody>
      </p:sp>
    </p:spTree>
    <p:extLst>
      <p:ext uri="{BB962C8B-B14F-4D97-AF65-F5344CB8AC3E}">
        <p14:creationId xmlns:p14="http://schemas.microsoft.com/office/powerpoint/2010/main" val="1093475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42E25-D166-467A-B256-54F2C2187D7F}"/>
              </a:ext>
            </a:extLst>
          </p:cNvPr>
          <p:cNvSpPr>
            <a:spLocks noGrp="1"/>
          </p:cNvSpPr>
          <p:nvPr>
            <p:ph type="title"/>
          </p:nvPr>
        </p:nvSpPr>
        <p:spPr/>
        <p:txBody>
          <a:bodyPr/>
          <a:lstStyle/>
          <a:p>
            <a:r>
              <a:rPr lang="fr-FR" dirty="0"/>
              <a:t>Export de fichier</a:t>
            </a:r>
          </a:p>
        </p:txBody>
      </p:sp>
      <p:sp>
        <p:nvSpPr>
          <p:cNvPr id="3" name="Espace réservé du texte 2">
            <a:extLst>
              <a:ext uri="{FF2B5EF4-FFF2-40B4-BE49-F238E27FC236}">
                <a16:creationId xmlns:a16="http://schemas.microsoft.com/office/drawing/2014/main" id="{25D73D29-DB3E-458E-BBC2-E789814A28D1}"/>
              </a:ext>
            </a:extLst>
          </p:cNvPr>
          <p:cNvSpPr>
            <a:spLocks noGrp="1"/>
          </p:cNvSpPr>
          <p:nvPr>
            <p:ph type="body" sz="quarter" idx="13"/>
          </p:nvPr>
        </p:nvSpPr>
        <p:spPr/>
        <p:txBody>
          <a:bodyPr/>
          <a:lstStyle/>
          <a:p>
            <a:r>
              <a:rPr lang="fr-FR" dirty="0"/>
              <a:t>Une limite pour </a:t>
            </a:r>
            <a:r>
              <a:rPr lang="fr-FR" dirty="0" err="1"/>
              <a:t>Selenium</a:t>
            </a:r>
            <a:r>
              <a:rPr lang="fr-FR" dirty="0"/>
              <a:t> IDE ?</a:t>
            </a:r>
          </a:p>
        </p:txBody>
      </p:sp>
      <p:sp>
        <p:nvSpPr>
          <p:cNvPr id="4" name="Espace réservé du texte 3">
            <a:extLst>
              <a:ext uri="{FF2B5EF4-FFF2-40B4-BE49-F238E27FC236}">
                <a16:creationId xmlns:a16="http://schemas.microsoft.com/office/drawing/2014/main" id="{69467DBF-6ECC-4196-9F37-6772AC5900D2}"/>
              </a:ext>
            </a:extLst>
          </p:cNvPr>
          <p:cNvSpPr>
            <a:spLocks noGrp="1"/>
          </p:cNvSpPr>
          <p:nvPr>
            <p:ph type="body" sz="quarter" idx="14"/>
          </p:nvPr>
        </p:nvSpPr>
        <p:spPr>
          <a:xfrm>
            <a:off x="536575" y="1132367"/>
            <a:ext cx="5559425" cy="5160483"/>
          </a:xfrm>
        </p:spPr>
        <p:txBody>
          <a:bodyPr/>
          <a:lstStyle/>
          <a:p>
            <a:r>
              <a:rPr lang="fr-FR" sz="1600" b="1" dirty="0">
                <a:solidFill>
                  <a:srgbClr val="00B0F0"/>
                </a:solidFill>
              </a:rPr>
              <a:t>Test incontournable</a:t>
            </a:r>
          </a:p>
          <a:p>
            <a:r>
              <a:rPr lang="fr-FR" sz="1600" b="1" dirty="0">
                <a:solidFill>
                  <a:srgbClr val="00B0F0"/>
                </a:solidFill>
              </a:rPr>
              <a:t>Tester à minima</a:t>
            </a:r>
          </a:p>
          <a:p>
            <a:pPr lvl="1"/>
            <a:r>
              <a:rPr lang="fr-FR" sz="1400" dirty="0"/>
              <a:t>le bon </a:t>
            </a:r>
            <a:r>
              <a:rPr lang="fr-FR" sz="1400" dirty="0">
                <a:solidFill>
                  <a:srgbClr val="00B0F0"/>
                </a:solidFill>
              </a:rPr>
              <a:t>nom</a:t>
            </a:r>
            <a:r>
              <a:rPr lang="fr-FR" sz="1400" dirty="0"/>
              <a:t> d’un fichier exporté </a:t>
            </a:r>
          </a:p>
          <a:p>
            <a:pPr lvl="1"/>
            <a:r>
              <a:rPr lang="fr-FR" sz="1400" dirty="0"/>
              <a:t>sa bonne </a:t>
            </a:r>
            <a:r>
              <a:rPr lang="fr-FR" sz="1400" dirty="0">
                <a:solidFill>
                  <a:srgbClr val="00B0F0"/>
                </a:solidFill>
              </a:rPr>
              <a:t>extension</a:t>
            </a:r>
          </a:p>
          <a:p>
            <a:pPr lvl="1"/>
            <a:r>
              <a:rPr lang="fr-FR" sz="1400" dirty="0"/>
              <a:t>son </a:t>
            </a:r>
            <a:r>
              <a:rPr lang="fr-FR" sz="1400" dirty="0">
                <a:solidFill>
                  <a:srgbClr val="00B0F0"/>
                </a:solidFill>
              </a:rPr>
              <a:t>emplacement</a:t>
            </a:r>
          </a:p>
          <a:p>
            <a:pPr lvl="1"/>
            <a:endParaRPr lang="fr-FR" dirty="0"/>
          </a:p>
          <a:p>
            <a:pPr lvl="1"/>
            <a:endParaRPr lang="fr-FR" dirty="0"/>
          </a:p>
          <a:p>
            <a:pPr lvl="1"/>
            <a:endParaRPr lang="fr-FR" dirty="0"/>
          </a:p>
          <a:p>
            <a:r>
              <a:rPr lang="fr-FR" sz="1600" b="1" dirty="0">
                <a:solidFill>
                  <a:srgbClr val="00B0F0"/>
                </a:solidFill>
              </a:rPr>
              <a:t>Tester aussi </a:t>
            </a:r>
          </a:p>
          <a:p>
            <a:pPr lvl="1"/>
            <a:r>
              <a:rPr lang="fr-FR" sz="1400" dirty="0">
                <a:solidFill>
                  <a:schemeClr val="tx1"/>
                </a:solidFill>
              </a:rPr>
              <a:t>sa </a:t>
            </a:r>
            <a:r>
              <a:rPr lang="fr-FR" sz="1400" dirty="0">
                <a:solidFill>
                  <a:srgbClr val="00B0F0"/>
                </a:solidFill>
              </a:rPr>
              <a:t>taille</a:t>
            </a:r>
            <a:r>
              <a:rPr lang="fr-FR" sz="1400" dirty="0">
                <a:solidFill>
                  <a:schemeClr val="tx1"/>
                </a:solidFill>
              </a:rPr>
              <a:t> (&gt;0)		</a:t>
            </a:r>
            <a:r>
              <a:rPr lang="fr-FR" sz="1400" dirty="0">
                <a:solidFill>
                  <a:srgbClr val="00B0F0"/>
                </a:solidFill>
              </a:rPr>
              <a:t>Impossible</a:t>
            </a:r>
          </a:p>
          <a:p>
            <a:pPr lvl="1"/>
            <a:r>
              <a:rPr lang="fr-FR" sz="1400" dirty="0">
                <a:solidFill>
                  <a:schemeClr val="tx1"/>
                </a:solidFill>
              </a:rPr>
              <a:t>son </a:t>
            </a:r>
            <a:r>
              <a:rPr lang="fr-FR" sz="1400" dirty="0">
                <a:solidFill>
                  <a:srgbClr val="00B0F0"/>
                </a:solidFill>
              </a:rPr>
              <a:t>contenu</a:t>
            </a:r>
            <a:r>
              <a:rPr lang="fr-FR" sz="1400" b="1" dirty="0">
                <a:solidFill>
                  <a:srgbClr val="00B0F0"/>
                </a:solidFill>
              </a:rPr>
              <a:t>		</a:t>
            </a:r>
            <a:endParaRPr lang="fr-FR" sz="1600" dirty="0"/>
          </a:p>
        </p:txBody>
      </p:sp>
      <p:sp>
        <p:nvSpPr>
          <p:cNvPr id="5" name="Espace réservé du numéro de diapositive 4">
            <a:extLst>
              <a:ext uri="{FF2B5EF4-FFF2-40B4-BE49-F238E27FC236}">
                <a16:creationId xmlns:a16="http://schemas.microsoft.com/office/drawing/2014/main" id="{5C684DE2-1052-46DC-8C11-ABAE34E7BAE5}"/>
              </a:ext>
            </a:extLst>
          </p:cNvPr>
          <p:cNvSpPr>
            <a:spLocks noGrp="1"/>
          </p:cNvSpPr>
          <p:nvPr>
            <p:ph type="sldNum" sz="quarter" idx="12"/>
          </p:nvPr>
        </p:nvSpPr>
        <p:spPr/>
        <p:txBody>
          <a:bodyPr/>
          <a:lstStyle/>
          <a:p>
            <a:fld id="{9AFCA8D8-8241-BE4B-9165-0EE2A5D02B3D}" type="slidenum">
              <a:rPr lang="fr-FR" smtClean="0"/>
              <a:pPr/>
              <a:t>37</a:t>
            </a:fld>
            <a:endParaRPr lang="fr-FR"/>
          </a:p>
        </p:txBody>
      </p:sp>
      <p:graphicFrame>
        <p:nvGraphicFramePr>
          <p:cNvPr id="6" name="Tableau 5">
            <a:extLst>
              <a:ext uri="{FF2B5EF4-FFF2-40B4-BE49-F238E27FC236}">
                <a16:creationId xmlns:a16="http://schemas.microsoft.com/office/drawing/2014/main" id="{A7BC8011-9BD7-4559-B16D-F8A1169D1713}"/>
              </a:ext>
            </a:extLst>
          </p:cNvPr>
          <p:cNvGraphicFramePr>
            <a:graphicFrameLocks noGrp="1"/>
          </p:cNvGraphicFramePr>
          <p:nvPr>
            <p:extLst>
              <p:ext uri="{D42A27DB-BD31-4B8C-83A1-F6EECF244321}">
                <p14:modId xmlns:p14="http://schemas.microsoft.com/office/powerpoint/2010/main" val="4171947229"/>
              </p:ext>
            </p:extLst>
          </p:nvPr>
        </p:nvGraphicFramePr>
        <p:xfrm>
          <a:off x="3955978" y="2101290"/>
          <a:ext cx="6833870" cy="522288"/>
        </p:xfrm>
        <a:graphic>
          <a:graphicData uri="http://schemas.openxmlformats.org/drawingml/2006/table">
            <a:tbl>
              <a:tblPr firstRow="1" firstCol="1" bandRow="1">
                <a:tableStyleId>{5C22544A-7EE6-4342-B048-85BDC9FD1C3A}</a:tableStyleId>
              </a:tblPr>
              <a:tblGrid>
                <a:gridCol w="1635125">
                  <a:extLst>
                    <a:ext uri="{9D8B030D-6E8A-4147-A177-3AD203B41FA5}">
                      <a16:colId xmlns:a16="http://schemas.microsoft.com/office/drawing/2014/main" val="3283813143"/>
                    </a:ext>
                  </a:extLst>
                </a:gridCol>
                <a:gridCol w="3552825">
                  <a:extLst>
                    <a:ext uri="{9D8B030D-6E8A-4147-A177-3AD203B41FA5}">
                      <a16:colId xmlns:a16="http://schemas.microsoft.com/office/drawing/2014/main" val="3386217881"/>
                    </a:ext>
                  </a:extLst>
                </a:gridCol>
                <a:gridCol w="1645920">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Value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194413">
                <a:tc>
                  <a:txBody>
                    <a:bodyPr/>
                    <a:lstStyle/>
                    <a:p>
                      <a:pPr>
                        <a:lnSpc>
                          <a:spcPct val="107000"/>
                        </a:lnSpc>
                        <a:spcAft>
                          <a:spcPts val="800"/>
                        </a:spcAft>
                      </a:pPr>
                      <a:r>
                        <a:rPr lang="fr-FR" sz="1100" dirty="0">
                          <a:effectLst/>
                        </a:rPr>
                        <a:t>open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file:///C:/Users/CorinneVin/Downloads/time-sheets-Imputations_Excess_billing_Sup_hours_liste_demo.xlsx</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1725871"/>
                  </a:ext>
                </a:extLst>
              </a:tr>
            </a:tbl>
          </a:graphicData>
        </a:graphic>
      </p:graphicFrame>
      <p:sp>
        <p:nvSpPr>
          <p:cNvPr id="8" name="ZoneTexte 7">
            <a:extLst>
              <a:ext uri="{FF2B5EF4-FFF2-40B4-BE49-F238E27FC236}">
                <a16:creationId xmlns:a16="http://schemas.microsoft.com/office/drawing/2014/main" id="{C318CC5B-6E8B-4F0A-8FAE-BF97AE4FE80C}"/>
              </a:ext>
            </a:extLst>
          </p:cNvPr>
          <p:cNvSpPr txBox="1"/>
          <p:nvPr/>
        </p:nvSpPr>
        <p:spPr>
          <a:xfrm>
            <a:off x="3451632" y="1769275"/>
            <a:ext cx="7842563" cy="307777"/>
          </a:xfrm>
          <a:prstGeom prst="rect">
            <a:avLst/>
          </a:prstGeom>
          <a:noFill/>
        </p:spPr>
        <p:txBody>
          <a:bodyPr wrap="square">
            <a:spAutoFit/>
          </a:bodyPr>
          <a:lstStyle/>
          <a:p>
            <a:pPr lvl="1"/>
            <a:r>
              <a:rPr lang="fr-FR" sz="1400" dirty="0"/>
              <a:t>C’est </a:t>
            </a:r>
            <a:r>
              <a:rPr lang="fr-FR" sz="1400" dirty="0">
                <a:solidFill>
                  <a:srgbClr val="00B0F0"/>
                </a:solidFill>
              </a:rPr>
              <a:t>possible</a:t>
            </a:r>
            <a:r>
              <a:rPr lang="fr-FR" sz="1400" dirty="0"/>
              <a:t> avec la commande open file:///emplacement/nom du fichier + son extension</a:t>
            </a:r>
          </a:p>
        </p:txBody>
      </p:sp>
      <p:sp>
        <p:nvSpPr>
          <p:cNvPr id="9" name="Accolade fermante 8">
            <a:extLst>
              <a:ext uri="{FF2B5EF4-FFF2-40B4-BE49-F238E27FC236}">
                <a16:creationId xmlns:a16="http://schemas.microsoft.com/office/drawing/2014/main" id="{56029888-9023-4470-B2D2-803CCB3A8B8A}"/>
              </a:ext>
            </a:extLst>
          </p:cNvPr>
          <p:cNvSpPr/>
          <p:nvPr/>
        </p:nvSpPr>
        <p:spPr>
          <a:xfrm>
            <a:off x="3587435" y="1850893"/>
            <a:ext cx="190123" cy="725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a:extLst>
              <a:ext uri="{FF2B5EF4-FFF2-40B4-BE49-F238E27FC236}">
                <a16:creationId xmlns:a16="http://schemas.microsoft.com/office/drawing/2014/main" id="{70287642-A011-4F03-8DC7-BC5D9F7C9C66}"/>
              </a:ext>
            </a:extLst>
          </p:cNvPr>
          <p:cNvSpPr/>
          <p:nvPr/>
        </p:nvSpPr>
        <p:spPr>
          <a:xfrm>
            <a:off x="2623061" y="3624998"/>
            <a:ext cx="108641" cy="3892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Titre 1">
            <a:extLst>
              <a:ext uri="{FF2B5EF4-FFF2-40B4-BE49-F238E27FC236}">
                <a16:creationId xmlns:a16="http://schemas.microsoft.com/office/drawing/2014/main" id="{CF5A89EC-167F-48ED-AB57-9175D0934DBB}"/>
              </a:ext>
            </a:extLst>
          </p:cNvPr>
          <p:cNvSpPr txBox="1">
            <a:spLocks/>
          </p:cNvSpPr>
          <p:nvPr/>
        </p:nvSpPr>
        <p:spPr>
          <a:xfrm>
            <a:off x="494415" y="4571761"/>
            <a:ext cx="10935584" cy="418376"/>
          </a:xfrm>
          <a:prstGeom prst="rect">
            <a:avLst/>
          </a:prstGeom>
        </p:spPr>
        <p:txBody>
          <a:bodyPr vert="horz" lIns="91440" tIns="45720" rIns="91440" bIns="0" rtlCol="0" anchor="b" anchorCtr="0">
            <a:noAutofit/>
          </a:bodyPr>
          <a:lstStyle>
            <a:lvl1pPr algn="l" defTabSz="290290" rtl="0" eaLnBrk="1" latinLnBrk="0" hangingPunct="1">
              <a:lnSpc>
                <a:spcPct val="100000"/>
              </a:lnSpc>
              <a:spcBef>
                <a:spcPts val="0"/>
              </a:spcBef>
              <a:buNone/>
              <a:defRPr lang="fr-FR" sz="1800" b="1" kern="1200" cap="all" baseline="0" dirty="0">
                <a:solidFill>
                  <a:schemeClr val="tx1">
                    <a:lumMod val="50000"/>
                  </a:schemeClr>
                </a:solidFill>
                <a:latin typeface="+mn-lt"/>
                <a:ea typeface="Montserrat" charset="0"/>
                <a:cs typeface="Montserrat" charset="0"/>
              </a:defRPr>
            </a:lvl1pPr>
          </a:lstStyle>
          <a:p>
            <a:r>
              <a:rPr lang="fr-FR" dirty="0"/>
              <a:t>Import de fichier</a:t>
            </a:r>
          </a:p>
        </p:txBody>
      </p:sp>
      <p:sp>
        <p:nvSpPr>
          <p:cNvPr id="14" name="Espace réservé du texte 2">
            <a:extLst>
              <a:ext uri="{FF2B5EF4-FFF2-40B4-BE49-F238E27FC236}">
                <a16:creationId xmlns:a16="http://schemas.microsoft.com/office/drawing/2014/main" id="{65C171CD-6897-402A-9FF9-23FB0D9A80E1}"/>
              </a:ext>
            </a:extLst>
          </p:cNvPr>
          <p:cNvSpPr txBox="1">
            <a:spLocks/>
          </p:cNvSpPr>
          <p:nvPr/>
        </p:nvSpPr>
        <p:spPr>
          <a:xfrm>
            <a:off x="494415" y="5038066"/>
            <a:ext cx="10935584" cy="434883"/>
          </a:xfrm>
          <a:prstGeom prst="rect">
            <a:avLst/>
          </a:prstGeom>
        </p:spPr>
        <p:txBody>
          <a:bodyPr vert="horz" lIns="91440" tIns="0" rIns="91440" bIns="45720" rtlCol="0" anchor="t" anchorCtr="0">
            <a:noAutofit/>
          </a:bodyPr>
          <a:lstStyle>
            <a:lvl1pPr marL="0" indent="0" algn="l" defTabSz="914400" rtl="0" eaLnBrk="1" latinLnBrk="0" hangingPunct="1">
              <a:lnSpc>
                <a:spcPct val="100000"/>
              </a:lnSpc>
              <a:spcBef>
                <a:spcPts val="0"/>
              </a:spcBef>
              <a:buFont typeface="Arial" panose="020B0604020202020204" pitchFamily="34" charset="0"/>
              <a:buNone/>
              <a:defRPr lang="fr-FR" sz="1400" kern="1200" dirty="0">
                <a:solidFill>
                  <a:srgbClr val="00A9E0"/>
                </a:solidFill>
                <a:latin typeface="+mn-lt"/>
                <a:ea typeface="Montserrat" charset="0"/>
                <a:cs typeface="Montserrat"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Impossible</a:t>
            </a:r>
          </a:p>
        </p:txBody>
      </p:sp>
      <p:grpSp>
        <p:nvGrpSpPr>
          <p:cNvPr id="16" name="Groupe 15">
            <a:extLst>
              <a:ext uri="{FF2B5EF4-FFF2-40B4-BE49-F238E27FC236}">
                <a16:creationId xmlns:a16="http://schemas.microsoft.com/office/drawing/2014/main" id="{1B07BD8C-B3CD-40E2-A045-CE17A155F88F}"/>
              </a:ext>
            </a:extLst>
          </p:cNvPr>
          <p:cNvGrpSpPr/>
          <p:nvPr/>
        </p:nvGrpSpPr>
        <p:grpSpPr>
          <a:xfrm>
            <a:off x="4818188" y="3474901"/>
            <a:ext cx="561975" cy="542653"/>
            <a:chOff x="5905500" y="3594225"/>
            <a:chExt cx="561975" cy="542653"/>
          </a:xfrm>
        </p:grpSpPr>
        <p:sp>
          <p:nvSpPr>
            <p:cNvPr id="7" name="Ellipse 6">
              <a:extLst>
                <a:ext uri="{FF2B5EF4-FFF2-40B4-BE49-F238E27FC236}">
                  <a16:creationId xmlns:a16="http://schemas.microsoft.com/office/drawing/2014/main" id="{84123260-A29D-4C78-9455-3622772F75FC}"/>
                </a:ext>
              </a:extLst>
            </p:cNvPr>
            <p:cNvSpPr/>
            <p:nvPr/>
          </p:nvSpPr>
          <p:spPr>
            <a:xfrm>
              <a:off x="5905500" y="3594225"/>
              <a:ext cx="561975" cy="54265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B2207193-DB18-431C-B695-145D0663248A}"/>
                </a:ext>
              </a:extLst>
            </p:cNvPr>
            <p:cNvSpPr/>
            <p:nvPr/>
          </p:nvSpPr>
          <p:spPr>
            <a:xfrm>
              <a:off x="6022975" y="3817291"/>
              <a:ext cx="333375" cy="1123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C5262DDB-0ABD-463C-9318-2BF9300E1EF0}"/>
              </a:ext>
            </a:extLst>
          </p:cNvPr>
          <p:cNvGrpSpPr/>
          <p:nvPr/>
        </p:nvGrpSpPr>
        <p:grpSpPr>
          <a:xfrm>
            <a:off x="3215583" y="4802266"/>
            <a:ext cx="561975" cy="542653"/>
            <a:chOff x="5905500" y="3594225"/>
            <a:chExt cx="561975" cy="542653"/>
          </a:xfrm>
        </p:grpSpPr>
        <p:sp>
          <p:nvSpPr>
            <p:cNvPr id="18" name="Ellipse 17">
              <a:extLst>
                <a:ext uri="{FF2B5EF4-FFF2-40B4-BE49-F238E27FC236}">
                  <a16:creationId xmlns:a16="http://schemas.microsoft.com/office/drawing/2014/main" id="{2B33AFB2-5AD6-4200-A3F4-EFFA008584DC}"/>
                </a:ext>
              </a:extLst>
            </p:cNvPr>
            <p:cNvSpPr/>
            <p:nvPr/>
          </p:nvSpPr>
          <p:spPr>
            <a:xfrm>
              <a:off x="5905500" y="3594225"/>
              <a:ext cx="561975" cy="54265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2813FD35-E1F5-491B-8FAA-9EC065C5B914}"/>
                </a:ext>
              </a:extLst>
            </p:cNvPr>
            <p:cNvSpPr/>
            <p:nvPr/>
          </p:nvSpPr>
          <p:spPr>
            <a:xfrm>
              <a:off x="6022975" y="3817291"/>
              <a:ext cx="333375" cy="1123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 name="Image 19">
            <a:extLst>
              <a:ext uri="{FF2B5EF4-FFF2-40B4-BE49-F238E27FC236}">
                <a16:creationId xmlns:a16="http://schemas.microsoft.com/office/drawing/2014/main" id="{811FDB12-2EC6-4B7B-820F-F327F531523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67476" y="1861438"/>
            <a:ext cx="487947" cy="671100"/>
          </a:xfrm>
          <a:prstGeom prst="rect">
            <a:avLst/>
          </a:prstGeom>
        </p:spPr>
      </p:pic>
      <p:sp>
        <p:nvSpPr>
          <p:cNvPr id="21" name="Flèche : droite 20">
            <a:extLst>
              <a:ext uri="{FF2B5EF4-FFF2-40B4-BE49-F238E27FC236}">
                <a16:creationId xmlns:a16="http://schemas.microsoft.com/office/drawing/2014/main" id="{886E9324-9A10-4B19-A5FC-704379A860A4}"/>
              </a:ext>
            </a:extLst>
          </p:cNvPr>
          <p:cNvSpPr/>
          <p:nvPr/>
        </p:nvSpPr>
        <p:spPr>
          <a:xfrm>
            <a:off x="5987410" y="3658765"/>
            <a:ext cx="553085" cy="174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C8A1ADBE-E816-4EE2-9BEC-CB9B1EBB08A9}"/>
              </a:ext>
            </a:extLst>
          </p:cNvPr>
          <p:cNvSpPr txBox="1"/>
          <p:nvPr/>
        </p:nvSpPr>
        <p:spPr>
          <a:xfrm>
            <a:off x="6564811" y="3440191"/>
            <a:ext cx="4665405" cy="523220"/>
          </a:xfrm>
          <a:prstGeom prst="rect">
            <a:avLst/>
          </a:prstGeom>
          <a:noFill/>
        </p:spPr>
        <p:txBody>
          <a:bodyPr wrap="square">
            <a:spAutoFit/>
          </a:bodyPr>
          <a:lstStyle/>
          <a:p>
            <a:pPr lvl="1"/>
            <a:r>
              <a:rPr lang="fr-FR" sz="1400" dirty="0"/>
              <a:t>Test à faire manuellement</a:t>
            </a:r>
          </a:p>
          <a:p>
            <a:pPr lvl="1"/>
            <a:r>
              <a:rPr lang="fr-FR" sz="1400" dirty="0"/>
              <a:t>ou à automatiser par un autre moyen</a:t>
            </a:r>
          </a:p>
        </p:txBody>
      </p:sp>
      <p:sp>
        <p:nvSpPr>
          <p:cNvPr id="25" name="Flèche : droite 24">
            <a:extLst>
              <a:ext uri="{FF2B5EF4-FFF2-40B4-BE49-F238E27FC236}">
                <a16:creationId xmlns:a16="http://schemas.microsoft.com/office/drawing/2014/main" id="{04776B51-71F2-47E9-A89F-AD9DB56CBE04}"/>
              </a:ext>
            </a:extLst>
          </p:cNvPr>
          <p:cNvSpPr/>
          <p:nvPr/>
        </p:nvSpPr>
        <p:spPr>
          <a:xfrm>
            <a:off x="4382578" y="4994061"/>
            <a:ext cx="553085" cy="174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8B151B5F-449D-433A-9345-C2AC9F10F8CC}"/>
              </a:ext>
            </a:extLst>
          </p:cNvPr>
          <p:cNvSpPr txBox="1"/>
          <p:nvPr/>
        </p:nvSpPr>
        <p:spPr>
          <a:xfrm>
            <a:off x="5040210" y="4825597"/>
            <a:ext cx="4665405" cy="523220"/>
          </a:xfrm>
          <a:prstGeom prst="rect">
            <a:avLst/>
          </a:prstGeom>
          <a:noFill/>
        </p:spPr>
        <p:txBody>
          <a:bodyPr wrap="square">
            <a:spAutoFit/>
          </a:bodyPr>
          <a:lstStyle/>
          <a:p>
            <a:pPr lvl="1"/>
            <a:r>
              <a:rPr lang="fr-FR" sz="1400" dirty="0"/>
              <a:t>Test à faire manuellement</a:t>
            </a:r>
          </a:p>
          <a:p>
            <a:pPr lvl="1"/>
            <a:r>
              <a:rPr lang="fr-FR" sz="1400" dirty="0"/>
              <a:t>ou à automatiser par un autre moyen</a:t>
            </a:r>
          </a:p>
        </p:txBody>
      </p:sp>
    </p:spTree>
    <p:extLst>
      <p:ext uri="{BB962C8B-B14F-4D97-AF65-F5344CB8AC3E}">
        <p14:creationId xmlns:p14="http://schemas.microsoft.com/office/powerpoint/2010/main" val="1572310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42E25-D166-467A-B256-54F2C2187D7F}"/>
              </a:ext>
            </a:extLst>
          </p:cNvPr>
          <p:cNvSpPr>
            <a:spLocks noGrp="1"/>
          </p:cNvSpPr>
          <p:nvPr>
            <p:ph type="title"/>
          </p:nvPr>
        </p:nvSpPr>
        <p:spPr/>
        <p:txBody>
          <a:bodyPr/>
          <a:lstStyle/>
          <a:p>
            <a:r>
              <a:rPr lang="fr-FR" dirty="0"/>
              <a:t>Raccourcis clavier</a:t>
            </a:r>
          </a:p>
        </p:txBody>
      </p:sp>
      <p:sp>
        <p:nvSpPr>
          <p:cNvPr id="4" name="Espace réservé du texte 3">
            <a:extLst>
              <a:ext uri="{FF2B5EF4-FFF2-40B4-BE49-F238E27FC236}">
                <a16:creationId xmlns:a16="http://schemas.microsoft.com/office/drawing/2014/main" id="{69467DBF-6ECC-4196-9F37-6772AC5900D2}"/>
              </a:ext>
            </a:extLst>
          </p:cNvPr>
          <p:cNvSpPr>
            <a:spLocks noGrp="1"/>
          </p:cNvSpPr>
          <p:nvPr>
            <p:ph type="body" sz="quarter" idx="14"/>
          </p:nvPr>
        </p:nvSpPr>
        <p:spPr>
          <a:xfrm>
            <a:off x="536575" y="1132367"/>
            <a:ext cx="5559425" cy="5160483"/>
          </a:xfrm>
        </p:spPr>
        <p:txBody>
          <a:bodyPr>
            <a:normAutofit fontScale="85000" lnSpcReduction="20000"/>
          </a:bodyPr>
          <a:lstStyle/>
          <a:p>
            <a:r>
              <a:rPr lang="fr-FR" sz="1600" b="1" dirty="0">
                <a:solidFill>
                  <a:srgbClr val="00B0F0"/>
                </a:solidFill>
              </a:rPr>
              <a:t>Exemple simple</a:t>
            </a:r>
          </a:p>
          <a:p>
            <a:endParaRPr lang="fr-FR" sz="1600" b="1" dirty="0">
              <a:solidFill>
                <a:srgbClr val="00B0F0"/>
              </a:solidFill>
            </a:endParaRPr>
          </a:p>
          <a:p>
            <a:endParaRPr lang="fr-FR" sz="1600" b="1" dirty="0">
              <a:solidFill>
                <a:srgbClr val="00B0F0"/>
              </a:solidFill>
            </a:endParaRPr>
          </a:p>
          <a:p>
            <a:endParaRPr lang="fr-FR" sz="1600" b="1" dirty="0">
              <a:solidFill>
                <a:srgbClr val="00B0F0"/>
              </a:solidFill>
            </a:endParaRPr>
          </a:p>
          <a:p>
            <a:r>
              <a:rPr lang="fr-FR" sz="1600" b="1" dirty="0">
                <a:solidFill>
                  <a:srgbClr val="00B0F0"/>
                </a:solidFill>
              </a:rPr>
              <a:t>Combinaison de touches</a:t>
            </a:r>
          </a:p>
          <a:p>
            <a:pPr lvl="1"/>
            <a:r>
              <a:rPr lang="fr-FR" sz="1400" dirty="0">
                <a:solidFill>
                  <a:schemeClr val="tx1"/>
                </a:solidFill>
              </a:rPr>
              <a:t>Ex: Rafraichissement de l’écran</a:t>
            </a:r>
          </a:p>
          <a:p>
            <a:pPr lvl="2"/>
            <a:r>
              <a:rPr lang="fr-FR" sz="1250" dirty="0">
                <a:solidFill>
                  <a:schemeClr val="tx1"/>
                </a:solidFill>
              </a:rPr>
              <a:t>ctrl F5</a:t>
            </a:r>
            <a:r>
              <a:rPr lang="fr-FR" sz="1250" b="1" dirty="0">
                <a:solidFill>
                  <a:srgbClr val="00B0F0"/>
                </a:solidFill>
              </a:rPr>
              <a:t>		</a:t>
            </a:r>
          </a:p>
          <a:p>
            <a:pPr lvl="1"/>
            <a:endParaRPr lang="fr-FR" dirty="0"/>
          </a:p>
          <a:p>
            <a:pPr lvl="1"/>
            <a:endParaRPr lang="fr-FR" dirty="0"/>
          </a:p>
          <a:p>
            <a:pPr lvl="1"/>
            <a:r>
              <a:rPr lang="fr-FR" sz="1400" dirty="0">
                <a:solidFill>
                  <a:schemeClr val="tx1"/>
                </a:solidFill>
              </a:rPr>
              <a:t>Ex: Tabulation</a:t>
            </a:r>
          </a:p>
          <a:p>
            <a:pPr lvl="2"/>
            <a:r>
              <a:rPr lang="fr-FR" sz="1250" dirty="0">
                <a:solidFill>
                  <a:schemeClr val="tx1"/>
                </a:solidFill>
              </a:rPr>
              <a:t>tab / shift tab</a:t>
            </a:r>
          </a:p>
          <a:p>
            <a:pPr lvl="2"/>
            <a:endParaRPr lang="fr-FR" sz="1250" dirty="0">
              <a:solidFill>
                <a:schemeClr val="tx1"/>
              </a:solidFill>
            </a:endParaRPr>
          </a:p>
          <a:p>
            <a:pPr lvl="2"/>
            <a:endParaRPr lang="fr-FR" sz="1250" dirty="0">
              <a:solidFill>
                <a:schemeClr val="tx1"/>
              </a:solidFill>
            </a:endParaRPr>
          </a:p>
          <a:p>
            <a:pPr lvl="2"/>
            <a:endParaRPr lang="fr-FR" sz="1250" dirty="0">
              <a:solidFill>
                <a:schemeClr val="tx1"/>
              </a:solidFill>
            </a:endParaRPr>
          </a:p>
          <a:p>
            <a:r>
              <a:rPr lang="fr-FR" sz="1600" b="1" dirty="0">
                <a:solidFill>
                  <a:srgbClr val="00B0F0"/>
                </a:solidFill>
              </a:rPr>
              <a:t>Exécution</a:t>
            </a:r>
          </a:p>
          <a:p>
            <a:pPr lvl="1"/>
            <a:r>
              <a:rPr lang="fr-FR" sz="1400" dirty="0">
                <a:solidFill>
                  <a:schemeClr val="tx1"/>
                </a:solidFill>
              </a:rPr>
              <a:t>Côté </a:t>
            </a:r>
            <a:r>
              <a:rPr lang="fr-FR" sz="1400" dirty="0" err="1">
                <a:solidFill>
                  <a:schemeClr val="tx1"/>
                </a:solidFill>
              </a:rPr>
              <a:t>Selenium</a:t>
            </a:r>
            <a:r>
              <a:rPr lang="fr-FR" sz="1400" dirty="0">
                <a:solidFill>
                  <a:schemeClr val="tx1"/>
                </a:solidFill>
              </a:rPr>
              <a:t> IDE : </a:t>
            </a:r>
          </a:p>
          <a:p>
            <a:pPr lvl="2"/>
            <a:r>
              <a:rPr lang="fr-FR" sz="1250" dirty="0">
                <a:solidFill>
                  <a:srgbClr val="00B050"/>
                </a:solidFill>
              </a:rPr>
              <a:t>Raccourcis et tests OK</a:t>
            </a:r>
          </a:p>
          <a:p>
            <a:pPr lvl="2"/>
            <a:endParaRPr lang="fr-FR" sz="1250" dirty="0">
              <a:solidFill>
                <a:schemeClr val="accent6">
                  <a:lumMod val="75000"/>
                </a:schemeClr>
              </a:solidFill>
            </a:endParaRPr>
          </a:p>
          <a:p>
            <a:pPr lvl="1"/>
            <a:r>
              <a:rPr lang="fr-FR" sz="1400" dirty="0">
                <a:solidFill>
                  <a:schemeClr val="tx1"/>
                </a:solidFill>
              </a:rPr>
              <a:t>Côté Navigateur Web : </a:t>
            </a:r>
          </a:p>
          <a:p>
            <a:pPr marL="580582" lvl="2" indent="0">
              <a:buNone/>
            </a:pPr>
            <a:r>
              <a:rPr lang="fr-FR" sz="1700" dirty="0">
                <a:solidFill>
                  <a:srgbClr val="C00000"/>
                </a:solidFill>
              </a:rPr>
              <a:t>x </a:t>
            </a:r>
            <a:r>
              <a:rPr lang="fr-FR" sz="1250" dirty="0">
                <a:solidFill>
                  <a:srgbClr val="C00000"/>
                </a:solidFill>
              </a:rPr>
              <a:t>Commandes non exécutées </a:t>
            </a:r>
          </a:p>
          <a:p>
            <a:pPr marL="580582" lvl="2" indent="0">
              <a:buNone/>
            </a:pPr>
            <a:r>
              <a:rPr lang="fr-FR" sz="1250" dirty="0">
                <a:solidFill>
                  <a:srgbClr val="C00000"/>
                </a:solidFill>
              </a:rPr>
              <a:t>lors du replay</a:t>
            </a:r>
          </a:p>
          <a:p>
            <a:pPr lvl="1"/>
            <a:endParaRPr lang="fr-FR" sz="1400" dirty="0">
              <a:solidFill>
                <a:schemeClr val="tx1"/>
              </a:solidFill>
            </a:endParaRPr>
          </a:p>
          <a:p>
            <a:pPr marL="0" indent="0">
              <a:buNone/>
            </a:pPr>
            <a:r>
              <a:rPr lang="fr-FR" sz="1600" dirty="0">
                <a:solidFill>
                  <a:schemeClr val="tx1"/>
                </a:solidFill>
              </a:rPr>
              <a:t>			</a:t>
            </a:r>
            <a:r>
              <a:rPr lang="fr-FR" sz="1600" dirty="0">
                <a:solidFill>
                  <a:srgbClr val="00B0F0"/>
                </a:solidFill>
              </a:rPr>
              <a:t>					</a:t>
            </a:r>
            <a:endParaRPr lang="fr-FR" sz="1600" dirty="0"/>
          </a:p>
        </p:txBody>
      </p:sp>
      <p:sp>
        <p:nvSpPr>
          <p:cNvPr id="5" name="Espace réservé du numéro de diapositive 4">
            <a:extLst>
              <a:ext uri="{FF2B5EF4-FFF2-40B4-BE49-F238E27FC236}">
                <a16:creationId xmlns:a16="http://schemas.microsoft.com/office/drawing/2014/main" id="{5C684DE2-1052-46DC-8C11-ABAE34E7BAE5}"/>
              </a:ext>
            </a:extLst>
          </p:cNvPr>
          <p:cNvSpPr>
            <a:spLocks noGrp="1"/>
          </p:cNvSpPr>
          <p:nvPr>
            <p:ph type="sldNum" sz="quarter" idx="12"/>
          </p:nvPr>
        </p:nvSpPr>
        <p:spPr/>
        <p:txBody>
          <a:bodyPr/>
          <a:lstStyle/>
          <a:p>
            <a:fld id="{9AFCA8D8-8241-BE4B-9165-0EE2A5D02B3D}" type="slidenum">
              <a:rPr lang="fr-FR" smtClean="0"/>
              <a:pPr/>
              <a:t>38</a:t>
            </a:fld>
            <a:endParaRPr lang="fr-FR"/>
          </a:p>
        </p:txBody>
      </p:sp>
      <p:graphicFrame>
        <p:nvGraphicFramePr>
          <p:cNvPr id="6" name="Tableau 5">
            <a:extLst>
              <a:ext uri="{FF2B5EF4-FFF2-40B4-BE49-F238E27FC236}">
                <a16:creationId xmlns:a16="http://schemas.microsoft.com/office/drawing/2014/main" id="{A7BC8011-9BD7-4559-B16D-F8A1169D1713}"/>
              </a:ext>
            </a:extLst>
          </p:cNvPr>
          <p:cNvGraphicFramePr>
            <a:graphicFrameLocks noGrp="1"/>
          </p:cNvGraphicFramePr>
          <p:nvPr>
            <p:extLst>
              <p:ext uri="{D42A27DB-BD31-4B8C-83A1-F6EECF244321}">
                <p14:modId xmlns:p14="http://schemas.microsoft.com/office/powerpoint/2010/main" val="3623056015"/>
              </p:ext>
            </p:extLst>
          </p:nvPr>
        </p:nvGraphicFramePr>
        <p:xfrm>
          <a:off x="3686086" y="1607911"/>
          <a:ext cx="5753189" cy="365863"/>
        </p:xfrm>
        <a:graphic>
          <a:graphicData uri="http://schemas.openxmlformats.org/drawingml/2006/table">
            <a:tbl>
              <a:tblPr firstRow="1" firstCol="1" bandRow="1">
                <a:tableStyleId>{5C22544A-7EE6-4342-B048-85BDC9FD1C3A}</a:tableStyleId>
              </a:tblPr>
              <a:tblGrid>
                <a:gridCol w="1590764">
                  <a:extLst>
                    <a:ext uri="{9D8B030D-6E8A-4147-A177-3AD203B41FA5}">
                      <a16:colId xmlns:a16="http://schemas.microsoft.com/office/drawing/2014/main" val="3283813143"/>
                    </a:ext>
                  </a:extLst>
                </a:gridCol>
                <a:gridCol w="1352550">
                  <a:extLst>
                    <a:ext uri="{9D8B030D-6E8A-4147-A177-3AD203B41FA5}">
                      <a16:colId xmlns:a16="http://schemas.microsoft.com/office/drawing/2014/main" val="3386217881"/>
                    </a:ext>
                  </a:extLst>
                </a:gridCol>
                <a:gridCol w="2809875">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Value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194413">
                <a:tc>
                  <a:txBody>
                    <a:bodyPr/>
                    <a:lstStyle/>
                    <a:p>
                      <a:pPr>
                        <a:lnSpc>
                          <a:spcPct val="107000"/>
                        </a:lnSpc>
                        <a:spcAft>
                          <a:spcPts val="800"/>
                        </a:spcAft>
                      </a:pPr>
                      <a:r>
                        <a:rPr lang="fr-FR" sz="1100" dirty="0" err="1">
                          <a:effectLst/>
                        </a:rPr>
                        <a:t>Send</a:t>
                      </a:r>
                      <a:r>
                        <a:rPr lang="fr-FR" sz="1100" dirty="0">
                          <a:effectLst/>
                        </a:rPr>
                        <a:t> keys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Id=password</a:t>
                      </a: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${KEY_ENTER}</a:t>
                      </a:r>
                    </a:p>
                  </a:txBody>
                  <a:tcPr marL="68580" marR="68580" marT="0" marB="0"/>
                </a:tc>
                <a:extLst>
                  <a:ext uri="{0D108BD9-81ED-4DB2-BD59-A6C34878D82A}">
                    <a16:rowId xmlns:a16="http://schemas.microsoft.com/office/drawing/2014/main" val="3251725871"/>
                  </a:ext>
                </a:extLst>
              </a:tr>
            </a:tbl>
          </a:graphicData>
        </a:graphic>
      </p:graphicFrame>
      <p:graphicFrame>
        <p:nvGraphicFramePr>
          <p:cNvPr id="10" name="Tableau 9">
            <a:extLst>
              <a:ext uri="{FF2B5EF4-FFF2-40B4-BE49-F238E27FC236}">
                <a16:creationId xmlns:a16="http://schemas.microsoft.com/office/drawing/2014/main" id="{272124A4-E65F-4DBA-BDB2-B5EB38813F45}"/>
              </a:ext>
            </a:extLst>
          </p:cNvPr>
          <p:cNvGraphicFramePr>
            <a:graphicFrameLocks noGrp="1"/>
          </p:cNvGraphicFramePr>
          <p:nvPr>
            <p:extLst>
              <p:ext uri="{D42A27DB-BD31-4B8C-83A1-F6EECF244321}">
                <p14:modId xmlns:p14="http://schemas.microsoft.com/office/powerpoint/2010/main" val="2964669065"/>
              </p:ext>
            </p:extLst>
          </p:nvPr>
        </p:nvGraphicFramePr>
        <p:xfrm>
          <a:off x="3696793" y="2507459"/>
          <a:ext cx="5742482" cy="342900"/>
        </p:xfrm>
        <a:graphic>
          <a:graphicData uri="http://schemas.openxmlformats.org/drawingml/2006/table">
            <a:tbl>
              <a:tblPr firstRow="1" firstCol="1" bandRow="1">
                <a:tableStyleId>{5C22544A-7EE6-4342-B048-85BDC9FD1C3A}</a:tableStyleId>
              </a:tblPr>
              <a:tblGrid>
                <a:gridCol w="1635125">
                  <a:extLst>
                    <a:ext uri="{9D8B030D-6E8A-4147-A177-3AD203B41FA5}">
                      <a16:colId xmlns:a16="http://schemas.microsoft.com/office/drawing/2014/main" val="3283813143"/>
                    </a:ext>
                  </a:extLst>
                </a:gridCol>
                <a:gridCol w="1302245">
                  <a:extLst>
                    <a:ext uri="{9D8B030D-6E8A-4147-A177-3AD203B41FA5}">
                      <a16:colId xmlns:a16="http://schemas.microsoft.com/office/drawing/2014/main" val="3386217881"/>
                    </a:ext>
                  </a:extLst>
                </a:gridCol>
                <a:gridCol w="2805112">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Value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0">
                <a:tc>
                  <a:txBody>
                    <a:bodyPr/>
                    <a:lstStyle/>
                    <a:p>
                      <a:pPr>
                        <a:lnSpc>
                          <a:spcPct val="107000"/>
                        </a:lnSpc>
                        <a:spcAft>
                          <a:spcPts val="800"/>
                        </a:spcAft>
                      </a:pPr>
                      <a:r>
                        <a:rPr lang="fr-FR" sz="1100" dirty="0" err="1">
                          <a:effectLst/>
                        </a:rPr>
                        <a:t>Send</a:t>
                      </a:r>
                      <a:r>
                        <a:rPr lang="fr-FR" sz="1100" dirty="0">
                          <a:effectLst/>
                        </a:rPr>
                        <a:t> keys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Id=password</a:t>
                      </a: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${KEY_CONTROL}${KEY_F5}${KEY_CONTROL}</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6528150"/>
                  </a:ext>
                </a:extLst>
              </a:tr>
            </a:tbl>
          </a:graphicData>
        </a:graphic>
      </p:graphicFrame>
      <p:graphicFrame>
        <p:nvGraphicFramePr>
          <p:cNvPr id="11" name="Tableau 10">
            <a:extLst>
              <a:ext uri="{FF2B5EF4-FFF2-40B4-BE49-F238E27FC236}">
                <a16:creationId xmlns:a16="http://schemas.microsoft.com/office/drawing/2014/main" id="{433FF36B-DA19-481D-AC89-44D7499F2535}"/>
              </a:ext>
            </a:extLst>
          </p:cNvPr>
          <p:cNvGraphicFramePr>
            <a:graphicFrameLocks noGrp="1"/>
          </p:cNvGraphicFramePr>
          <p:nvPr>
            <p:extLst>
              <p:ext uri="{D42A27DB-BD31-4B8C-83A1-F6EECF244321}">
                <p14:modId xmlns:p14="http://schemas.microsoft.com/office/powerpoint/2010/main" val="3451817734"/>
              </p:ext>
            </p:extLst>
          </p:nvPr>
        </p:nvGraphicFramePr>
        <p:xfrm>
          <a:off x="3696793" y="3428151"/>
          <a:ext cx="5742482" cy="514350"/>
        </p:xfrm>
        <a:graphic>
          <a:graphicData uri="http://schemas.openxmlformats.org/drawingml/2006/table">
            <a:tbl>
              <a:tblPr firstRow="1" firstCol="1" bandRow="1">
                <a:tableStyleId>{5C22544A-7EE6-4342-B048-85BDC9FD1C3A}</a:tableStyleId>
              </a:tblPr>
              <a:tblGrid>
                <a:gridCol w="1635125">
                  <a:extLst>
                    <a:ext uri="{9D8B030D-6E8A-4147-A177-3AD203B41FA5}">
                      <a16:colId xmlns:a16="http://schemas.microsoft.com/office/drawing/2014/main" val="3283813143"/>
                    </a:ext>
                  </a:extLst>
                </a:gridCol>
                <a:gridCol w="1302245">
                  <a:extLst>
                    <a:ext uri="{9D8B030D-6E8A-4147-A177-3AD203B41FA5}">
                      <a16:colId xmlns:a16="http://schemas.microsoft.com/office/drawing/2014/main" val="3386217881"/>
                    </a:ext>
                  </a:extLst>
                </a:gridCol>
                <a:gridCol w="2805112">
                  <a:extLst>
                    <a:ext uri="{9D8B030D-6E8A-4147-A177-3AD203B41FA5}">
                      <a16:colId xmlns:a16="http://schemas.microsoft.com/office/drawing/2014/main" val="2027230050"/>
                    </a:ext>
                  </a:extLst>
                </a:gridCol>
              </a:tblGrid>
              <a:tr h="66853">
                <a:tc>
                  <a:txBody>
                    <a:bodyPr/>
                    <a:lstStyle/>
                    <a:p>
                      <a:pPr>
                        <a:lnSpc>
                          <a:spcPct val="107000"/>
                        </a:lnSpc>
                        <a:spcAft>
                          <a:spcPts val="800"/>
                        </a:spcAft>
                      </a:pPr>
                      <a:r>
                        <a:rPr lang="fr-FR" sz="1100" dirty="0">
                          <a:effectLst/>
                        </a:rPr>
                        <a:t>Command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Target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rPr>
                        <a:t>Value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741147"/>
                  </a:ext>
                </a:extLst>
              </a:tr>
              <a:tr h="0">
                <a:tc>
                  <a:txBody>
                    <a:bodyPr/>
                    <a:lstStyle/>
                    <a:p>
                      <a:pPr>
                        <a:lnSpc>
                          <a:spcPct val="107000"/>
                        </a:lnSpc>
                        <a:spcAft>
                          <a:spcPts val="800"/>
                        </a:spcAft>
                      </a:pPr>
                      <a:r>
                        <a:rPr lang="fr-FR" sz="1100" dirty="0" err="1">
                          <a:effectLst/>
                        </a:rPr>
                        <a:t>Send</a:t>
                      </a:r>
                      <a:r>
                        <a:rPr lang="fr-FR" sz="1100" dirty="0">
                          <a:effectLst/>
                        </a:rPr>
                        <a:t> keys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Id=password</a:t>
                      </a: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${KEY_SHIFT}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0461098"/>
                  </a:ext>
                </a:extLst>
              </a:tr>
              <a:tr h="0">
                <a:tc>
                  <a:txBody>
                    <a:bodyPr/>
                    <a:lstStyle/>
                    <a:p>
                      <a:pPr>
                        <a:lnSpc>
                          <a:spcPct val="107000"/>
                        </a:lnSpc>
                        <a:spcAft>
                          <a:spcPts val="800"/>
                        </a:spcAft>
                      </a:pPr>
                      <a:r>
                        <a:rPr lang="fr-FR" sz="1100" dirty="0" err="1">
                          <a:effectLst/>
                        </a:rPr>
                        <a:t>Send</a:t>
                      </a:r>
                      <a:r>
                        <a:rPr lang="fr-FR" sz="1100" dirty="0">
                          <a:effectLst/>
                        </a:rPr>
                        <a:t> keys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Id=password</a:t>
                      </a: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${KEY_SHIFT}${KEY_TAB}${KEY_SHIFT}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6528150"/>
                  </a:ext>
                </a:extLst>
              </a:tr>
            </a:tbl>
          </a:graphicData>
        </a:graphic>
      </p:graphicFrame>
      <p:sp>
        <p:nvSpPr>
          <p:cNvPr id="13" name="ZoneTexte 12">
            <a:extLst>
              <a:ext uri="{FF2B5EF4-FFF2-40B4-BE49-F238E27FC236}">
                <a16:creationId xmlns:a16="http://schemas.microsoft.com/office/drawing/2014/main" id="{83BF112D-DD2D-42EA-8C04-49231BA6F3D8}"/>
              </a:ext>
            </a:extLst>
          </p:cNvPr>
          <p:cNvSpPr txBox="1"/>
          <p:nvPr/>
        </p:nvSpPr>
        <p:spPr>
          <a:xfrm>
            <a:off x="9166768" y="2449318"/>
            <a:ext cx="2685770" cy="461665"/>
          </a:xfrm>
          <a:prstGeom prst="rect">
            <a:avLst/>
          </a:prstGeom>
          <a:noFill/>
        </p:spPr>
        <p:txBody>
          <a:bodyPr wrap="square">
            <a:spAutoFit/>
          </a:bodyPr>
          <a:lstStyle/>
          <a:p>
            <a:pPr lvl="2"/>
            <a:r>
              <a:rPr lang="fr-FR" sz="1200" dirty="0"/>
              <a:t>   </a:t>
            </a:r>
            <a:r>
              <a:rPr lang="fr-FR" sz="1200" dirty="0">
                <a:solidFill>
                  <a:schemeClr val="tx1"/>
                </a:solidFill>
              </a:rPr>
              <a:t>1</a:t>
            </a:r>
            <a:r>
              <a:rPr lang="fr-FR" sz="1200" baseline="30000" dirty="0">
                <a:solidFill>
                  <a:schemeClr val="tx1"/>
                </a:solidFill>
              </a:rPr>
              <a:t>er</a:t>
            </a:r>
            <a:r>
              <a:rPr lang="fr-FR" sz="1200" dirty="0">
                <a:solidFill>
                  <a:schemeClr val="tx1"/>
                </a:solidFill>
              </a:rPr>
              <a:t> ctrl : appuyé</a:t>
            </a:r>
          </a:p>
          <a:p>
            <a:pPr lvl="2"/>
            <a:r>
              <a:rPr lang="fr-FR" sz="1200" dirty="0"/>
              <a:t>   2</a:t>
            </a:r>
            <a:r>
              <a:rPr lang="fr-FR" sz="1200" baseline="30000" dirty="0"/>
              <a:t>ème</a:t>
            </a:r>
            <a:r>
              <a:rPr lang="fr-FR" sz="1200" dirty="0"/>
              <a:t> ctrl : relâché</a:t>
            </a:r>
            <a:endParaRPr lang="fr-FR" sz="1800" dirty="0"/>
          </a:p>
        </p:txBody>
      </p:sp>
      <p:sp>
        <p:nvSpPr>
          <p:cNvPr id="14" name="ZoneTexte 13">
            <a:extLst>
              <a:ext uri="{FF2B5EF4-FFF2-40B4-BE49-F238E27FC236}">
                <a16:creationId xmlns:a16="http://schemas.microsoft.com/office/drawing/2014/main" id="{5C3B7144-BF4B-4930-9957-84516F3FD789}"/>
              </a:ext>
            </a:extLst>
          </p:cNvPr>
          <p:cNvSpPr txBox="1"/>
          <p:nvPr/>
        </p:nvSpPr>
        <p:spPr>
          <a:xfrm>
            <a:off x="9256218" y="3521855"/>
            <a:ext cx="2685770" cy="461665"/>
          </a:xfrm>
          <a:prstGeom prst="rect">
            <a:avLst/>
          </a:prstGeom>
          <a:noFill/>
        </p:spPr>
        <p:txBody>
          <a:bodyPr wrap="square">
            <a:spAutoFit/>
          </a:bodyPr>
          <a:lstStyle/>
          <a:p>
            <a:pPr lvl="2"/>
            <a:r>
              <a:rPr lang="fr-FR" sz="1200" dirty="0">
                <a:solidFill>
                  <a:schemeClr val="tx1"/>
                </a:solidFill>
              </a:rPr>
              <a:t>1</a:t>
            </a:r>
            <a:r>
              <a:rPr lang="fr-FR" sz="1200" baseline="30000" dirty="0">
                <a:solidFill>
                  <a:schemeClr val="tx1"/>
                </a:solidFill>
              </a:rPr>
              <a:t>er</a:t>
            </a:r>
            <a:r>
              <a:rPr lang="fr-FR" sz="1200" dirty="0">
                <a:solidFill>
                  <a:schemeClr val="tx1"/>
                </a:solidFill>
              </a:rPr>
              <a:t> shift : appuyé</a:t>
            </a:r>
          </a:p>
          <a:p>
            <a:pPr lvl="2"/>
            <a:r>
              <a:rPr lang="fr-FR" sz="1200" dirty="0"/>
              <a:t>2</a:t>
            </a:r>
            <a:r>
              <a:rPr lang="fr-FR" sz="1200" baseline="30000" dirty="0"/>
              <a:t>ème</a:t>
            </a:r>
            <a:r>
              <a:rPr lang="fr-FR" sz="1200" dirty="0"/>
              <a:t> shift : relâché</a:t>
            </a:r>
            <a:endParaRPr lang="fr-FR" sz="1800" dirty="0"/>
          </a:p>
        </p:txBody>
      </p:sp>
      <p:sp>
        <p:nvSpPr>
          <p:cNvPr id="19" name="ZoneTexte 18">
            <a:extLst>
              <a:ext uri="{FF2B5EF4-FFF2-40B4-BE49-F238E27FC236}">
                <a16:creationId xmlns:a16="http://schemas.microsoft.com/office/drawing/2014/main" id="{392B0E44-6658-4FD0-8ECA-B5716542DE55}"/>
              </a:ext>
            </a:extLst>
          </p:cNvPr>
          <p:cNvSpPr txBox="1"/>
          <p:nvPr/>
        </p:nvSpPr>
        <p:spPr>
          <a:xfrm>
            <a:off x="2846706" y="4574486"/>
            <a:ext cx="9104807" cy="1107996"/>
          </a:xfrm>
          <a:prstGeom prst="rect">
            <a:avLst/>
          </a:prstGeom>
          <a:noFill/>
        </p:spPr>
        <p:txBody>
          <a:bodyPr wrap="square">
            <a:spAutoFit/>
          </a:bodyPr>
          <a:lstStyle/>
          <a:p>
            <a:pPr lvl="2"/>
            <a:endParaRPr lang="fr-FR" sz="1200" dirty="0">
              <a:solidFill>
                <a:srgbClr val="00B0F0"/>
              </a:solidFill>
            </a:endParaRPr>
          </a:p>
          <a:p>
            <a:pPr lvl="2"/>
            <a:r>
              <a:rPr lang="fr-FR" sz="1200" dirty="0">
                <a:solidFill>
                  <a:srgbClr val="00B0F0"/>
                </a:solidFill>
              </a:rPr>
              <a:t>Pourquoi ? </a:t>
            </a:r>
          </a:p>
          <a:p>
            <a:pPr marL="1085850" lvl="2" indent="-171450">
              <a:buFont typeface="Arial" panose="020B0604020202020204" pitchFamily="34" charset="0"/>
              <a:buChar char="•"/>
            </a:pPr>
            <a:r>
              <a:rPr lang="fr-FR" sz="1200" dirty="0">
                <a:solidFill>
                  <a:schemeClr val="tx1"/>
                </a:solidFill>
              </a:rPr>
              <a:t>Certains browsers interceptent l’événement lié à l’utilisation de certaines touches du clavier, avant d’avoir atteint la cible. </a:t>
            </a:r>
          </a:p>
          <a:p>
            <a:pPr marL="1085850" lvl="2" indent="-171450">
              <a:buFont typeface="Arial" panose="020B0604020202020204" pitchFamily="34" charset="0"/>
              <a:buChar char="•"/>
            </a:pPr>
            <a:r>
              <a:rPr lang="fr-FR" sz="1200" dirty="0"/>
              <a:t>Automatiser l’utilisation de ces touches n’est pas comme actionner physiquement ces touches.</a:t>
            </a:r>
            <a:endParaRPr lang="fr-FR" sz="1200" dirty="0">
              <a:solidFill>
                <a:schemeClr val="tx1"/>
              </a:solidFill>
            </a:endParaRPr>
          </a:p>
          <a:p>
            <a:pPr marL="1200150" lvl="2" indent="-285750">
              <a:buFontTx/>
              <a:buChar char="-"/>
            </a:pPr>
            <a:endParaRPr lang="fr-FR" sz="1800" dirty="0"/>
          </a:p>
        </p:txBody>
      </p:sp>
      <p:sp>
        <p:nvSpPr>
          <p:cNvPr id="22" name="Espace réservé du texte 2">
            <a:extLst>
              <a:ext uri="{FF2B5EF4-FFF2-40B4-BE49-F238E27FC236}">
                <a16:creationId xmlns:a16="http://schemas.microsoft.com/office/drawing/2014/main" id="{EA768F03-08B3-4408-B618-55CAF825F3A1}"/>
              </a:ext>
            </a:extLst>
          </p:cNvPr>
          <p:cNvSpPr>
            <a:spLocks noGrp="1"/>
          </p:cNvSpPr>
          <p:nvPr>
            <p:ph type="body" sz="quarter" idx="13"/>
          </p:nvPr>
        </p:nvSpPr>
        <p:spPr>
          <a:xfrm>
            <a:off x="494415" y="515679"/>
            <a:ext cx="10935584" cy="434883"/>
          </a:xfrm>
        </p:spPr>
        <p:txBody>
          <a:bodyPr/>
          <a:lstStyle/>
          <a:p>
            <a:r>
              <a:rPr lang="fr-FR" dirty="0"/>
              <a:t>Comportement inattendu</a:t>
            </a:r>
          </a:p>
        </p:txBody>
      </p:sp>
      <p:sp>
        <p:nvSpPr>
          <p:cNvPr id="23" name="ZoneTexte 22">
            <a:extLst>
              <a:ext uri="{FF2B5EF4-FFF2-40B4-BE49-F238E27FC236}">
                <a16:creationId xmlns:a16="http://schemas.microsoft.com/office/drawing/2014/main" id="{12220338-9F00-40E1-A31D-7CC15A1349B5}"/>
              </a:ext>
            </a:extLst>
          </p:cNvPr>
          <p:cNvSpPr txBox="1"/>
          <p:nvPr/>
        </p:nvSpPr>
        <p:spPr>
          <a:xfrm>
            <a:off x="2837181" y="5433668"/>
            <a:ext cx="9104807" cy="1292662"/>
          </a:xfrm>
          <a:prstGeom prst="rect">
            <a:avLst/>
          </a:prstGeom>
          <a:noFill/>
        </p:spPr>
        <p:txBody>
          <a:bodyPr wrap="square">
            <a:spAutoFit/>
          </a:bodyPr>
          <a:lstStyle/>
          <a:p>
            <a:pPr lvl="2"/>
            <a:endParaRPr lang="fr-FR" sz="1200" dirty="0">
              <a:solidFill>
                <a:srgbClr val="00B0F0"/>
              </a:solidFill>
            </a:endParaRPr>
          </a:p>
          <a:p>
            <a:pPr lvl="2"/>
            <a:r>
              <a:rPr lang="fr-FR" sz="1200" dirty="0">
                <a:solidFill>
                  <a:srgbClr val="00B0F0"/>
                </a:solidFill>
              </a:rPr>
              <a:t>Conclusion </a:t>
            </a:r>
          </a:p>
          <a:p>
            <a:pPr marL="1085850" lvl="2" indent="-171450">
              <a:buFont typeface="Arial" panose="020B0604020202020204" pitchFamily="34" charset="0"/>
              <a:buChar char="•"/>
            </a:pPr>
            <a:r>
              <a:rPr lang="fr-FR" sz="1200" dirty="0">
                <a:solidFill>
                  <a:schemeClr val="tx1"/>
                </a:solidFill>
              </a:rPr>
              <a:t>Les raccourcis claviers fonctionnent dans </a:t>
            </a:r>
            <a:r>
              <a:rPr lang="fr-FR" sz="1200" dirty="0" err="1">
                <a:solidFill>
                  <a:schemeClr val="tx1"/>
                </a:solidFill>
              </a:rPr>
              <a:t>Selenium</a:t>
            </a:r>
            <a:r>
              <a:rPr lang="fr-FR" sz="1200" dirty="0">
                <a:solidFill>
                  <a:schemeClr val="tx1"/>
                </a:solidFill>
              </a:rPr>
              <a:t> IDE : les tests associés avant/après ces commandes sont concluants.</a:t>
            </a:r>
          </a:p>
          <a:p>
            <a:pPr marL="1085850" lvl="2" indent="-171450">
              <a:buFont typeface="Arial" panose="020B0604020202020204" pitchFamily="34" charset="0"/>
              <a:buChar char="•"/>
            </a:pPr>
            <a:r>
              <a:rPr lang="fr-FR" sz="1200" dirty="0"/>
              <a:t>Inutile donc de voir les actions correspondantes se jouer dans le navigateur Web lors du replay des tests.</a:t>
            </a:r>
            <a:endParaRPr lang="fr-FR" sz="1200" dirty="0">
              <a:solidFill>
                <a:schemeClr val="tx1"/>
              </a:solidFill>
            </a:endParaRPr>
          </a:p>
          <a:p>
            <a:pPr lvl="2"/>
            <a:endParaRPr lang="fr-FR" sz="1200" dirty="0">
              <a:solidFill>
                <a:schemeClr val="tx1"/>
              </a:solidFill>
            </a:endParaRPr>
          </a:p>
          <a:p>
            <a:pPr marL="1200150" lvl="2" indent="-285750">
              <a:buFontTx/>
              <a:buChar char="-"/>
            </a:pPr>
            <a:endParaRPr lang="fr-FR" sz="1800" dirty="0"/>
          </a:p>
        </p:txBody>
      </p:sp>
      <p:sp>
        <p:nvSpPr>
          <p:cNvPr id="24" name="ZoneTexte 23">
            <a:extLst>
              <a:ext uri="{FF2B5EF4-FFF2-40B4-BE49-F238E27FC236}">
                <a16:creationId xmlns:a16="http://schemas.microsoft.com/office/drawing/2014/main" id="{D20B7588-E8E0-4268-99B2-1F0EBB1419DD}"/>
              </a:ext>
            </a:extLst>
          </p:cNvPr>
          <p:cNvSpPr txBox="1"/>
          <p:nvPr/>
        </p:nvSpPr>
        <p:spPr>
          <a:xfrm>
            <a:off x="9363881" y="1540506"/>
            <a:ext cx="2291544" cy="276999"/>
          </a:xfrm>
          <a:prstGeom prst="rect">
            <a:avLst/>
          </a:prstGeom>
          <a:noFill/>
        </p:spPr>
        <p:txBody>
          <a:bodyPr wrap="square">
            <a:spAutoFit/>
          </a:bodyPr>
          <a:lstStyle/>
          <a:p>
            <a:pPr lvl="2"/>
            <a:r>
              <a:rPr lang="fr-FR" sz="1200" dirty="0"/>
              <a:t>F</a:t>
            </a:r>
            <a:r>
              <a:rPr lang="fr-FR" sz="1200" dirty="0">
                <a:solidFill>
                  <a:schemeClr val="tx1"/>
                </a:solidFill>
              </a:rPr>
              <a:t>onctionne</a:t>
            </a:r>
            <a:endParaRPr lang="fr-FR" sz="1800" dirty="0"/>
          </a:p>
        </p:txBody>
      </p:sp>
      <p:pic>
        <p:nvPicPr>
          <p:cNvPr id="25" name="Image 24">
            <a:extLst>
              <a:ext uri="{FF2B5EF4-FFF2-40B4-BE49-F238E27FC236}">
                <a16:creationId xmlns:a16="http://schemas.microsoft.com/office/drawing/2014/main" id="{90639667-5A9E-4BBF-979B-9C571DD43CC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80068" y="1487402"/>
            <a:ext cx="253433" cy="348560"/>
          </a:xfrm>
          <a:prstGeom prst="rect">
            <a:avLst/>
          </a:prstGeom>
        </p:spPr>
      </p:pic>
      <p:pic>
        <p:nvPicPr>
          <p:cNvPr id="27" name="Graphique 26" descr="Point d’interrogation avec un remplissage uni">
            <a:extLst>
              <a:ext uri="{FF2B5EF4-FFF2-40B4-BE49-F238E27FC236}">
                <a16:creationId xmlns:a16="http://schemas.microsoft.com/office/drawing/2014/main" id="{3A146343-5704-4E03-9F88-17A388C31E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118" y="2446834"/>
            <a:ext cx="383508" cy="383508"/>
          </a:xfrm>
          <a:prstGeom prst="rect">
            <a:avLst/>
          </a:prstGeom>
        </p:spPr>
      </p:pic>
      <p:pic>
        <p:nvPicPr>
          <p:cNvPr id="28" name="Graphique 27" descr="Point d’interrogation avec un remplissage uni">
            <a:extLst>
              <a:ext uri="{FF2B5EF4-FFF2-40B4-BE49-F238E27FC236}">
                <a16:creationId xmlns:a16="http://schemas.microsoft.com/office/drawing/2014/main" id="{19130883-58AC-49A8-B671-3D2005C76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118" y="3441214"/>
            <a:ext cx="383508" cy="383508"/>
          </a:xfrm>
          <a:prstGeom prst="rect">
            <a:avLst/>
          </a:prstGeom>
        </p:spPr>
      </p:pic>
      <p:pic>
        <p:nvPicPr>
          <p:cNvPr id="29" name="Image 28">
            <a:extLst>
              <a:ext uri="{FF2B5EF4-FFF2-40B4-BE49-F238E27FC236}">
                <a16:creationId xmlns:a16="http://schemas.microsoft.com/office/drawing/2014/main" id="{56502487-3136-4CAC-A544-DD997868508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36593" y="5464968"/>
            <a:ext cx="253433" cy="348560"/>
          </a:xfrm>
          <a:prstGeom prst="rect">
            <a:avLst/>
          </a:prstGeom>
        </p:spPr>
      </p:pic>
    </p:spTree>
    <p:extLst>
      <p:ext uri="{BB962C8B-B14F-4D97-AF65-F5344CB8AC3E}">
        <p14:creationId xmlns:p14="http://schemas.microsoft.com/office/powerpoint/2010/main" val="155758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4BC548-7254-461D-B842-95A5D0FC4DBF}"/>
              </a:ext>
            </a:extLst>
          </p:cNvPr>
          <p:cNvSpPr>
            <a:spLocks noGrp="1"/>
          </p:cNvSpPr>
          <p:nvPr>
            <p:ph type="title"/>
          </p:nvPr>
        </p:nvSpPr>
        <p:spPr/>
        <p:txBody>
          <a:bodyPr/>
          <a:lstStyle/>
          <a:p>
            <a:r>
              <a:rPr lang="fr-FR" dirty="0"/>
              <a:t>Inconvénients / Avantages</a:t>
            </a:r>
          </a:p>
        </p:txBody>
      </p:sp>
      <p:sp>
        <p:nvSpPr>
          <p:cNvPr id="3" name="Espace réservé du texte 2">
            <a:extLst>
              <a:ext uri="{FF2B5EF4-FFF2-40B4-BE49-F238E27FC236}">
                <a16:creationId xmlns:a16="http://schemas.microsoft.com/office/drawing/2014/main" id="{169215BD-F808-48BE-949F-50C27C0BC334}"/>
              </a:ext>
            </a:extLst>
          </p:cNvPr>
          <p:cNvSpPr>
            <a:spLocks noGrp="1"/>
          </p:cNvSpPr>
          <p:nvPr>
            <p:ph type="body" sz="quarter" idx="13"/>
          </p:nvPr>
        </p:nvSpPr>
        <p:spPr/>
        <p:txBody>
          <a:bodyPr/>
          <a:lstStyle/>
          <a:p>
            <a:r>
              <a:rPr lang="fr-FR" dirty="0" err="1"/>
              <a:t>Selenium</a:t>
            </a:r>
            <a:r>
              <a:rPr lang="fr-FR" dirty="0"/>
              <a:t> IDE</a:t>
            </a:r>
          </a:p>
        </p:txBody>
      </p:sp>
      <p:sp>
        <p:nvSpPr>
          <p:cNvPr id="4" name="Espace réservé du texte 3">
            <a:extLst>
              <a:ext uri="{FF2B5EF4-FFF2-40B4-BE49-F238E27FC236}">
                <a16:creationId xmlns:a16="http://schemas.microsoft.com/office/drawing/2014/main" id="{97F48369-5535-4259-813D-BE60E68343FA}"/>
              </a:ext>
            </a:extLst>
          </p:cNvPr>
          <p:cNvSpPr>
            <a:spLocks noGrp="1"/>
          </p:cNvSpPr>
          <p:nvPr>
            <p:ph type="body" sz="quarter" idx="14"/>
          </p:nvPr>
        </p:nvSpPr>
        <p:spPr>
          <a:xfrm>
            <a:off x="6036075" y="934055"/>
            <a:ext cx="5915438" cy="2632776"/>
          </a:xfrm>
        </p:spPr>
        <p:txBody>
          <a:bodyPr>
            <a:normAutofit lnSpcReduction="10000"/>
          </a:bodyPr>
          <a:lstStyle/>
          <a:p>
            <a:r>
              <a:rPr lang="fr-FR" b="1" dirty="0">
                <a:solidFill>
                  <a:srgbClr val="00B0F0"/>
                </a:solidFill>
              </a:rPr>
              <a:t>Avantages</a:t>
            </a:r>
          </a:p>
          <a:p>
            <a:pPr lvl="1"/>
            <a:r>
              <a:rPr lang="fr-FR" dirty="0">
                <a:solidFill>
                  <a:schemeClr val="tx1"/>
                </a:solidFill>
              </a:rPr>
              <a:t>Installation et utilisation simples</a:t>
            </a:r>
          </a:p>
          <a:p>
            <a:pPr lvl="1"/>
            <a:r>
              <a:rPr lang="fr-FR" dirty="0">
                <a:solidFill>
                  <a:schemeClr val="tx1"/>
                </a:solidFill>
              </a:rPr>
              <a:t>Aucune connaissance en programmation requise</a:t>
            </a:r>
          </a:p>
          <a:p>
            <a:pPr lvl="1"/>
            <a:r>
              <a:rPr lang="fr-FR" dirty="0">
                <a:solidFill>
                  <a:schemeClr val="tx1"/>
                </a:solidFill>
              </a:rPr>
              <a:t>Aide au </a:t>
            </a:r>
            <a:r>
              <a:rPr lang="fr-FR" dirty="0" err="1">
                <a:solidFill>
                  <a:schemeClr val="tx1"/>
                </a:solidFill>
              </a:rPr>
              <a:t>débuggage</a:t>
            </a:r>
            <a:r>
              <a:rPr lang="fr-FR" dirty="0">
                <a:solidFill>
                  <a:schemeClr val="tx1"/>
                </a:solidFill>
              </a:rPr>
              <a:t> grâce aux messages d’erreurs, aux points d’arrêts</a:t>
            </a:r>
          </a:p>
          <a:p>
            <a:pPr lvl="1"/>
            <a:r>
              <a:rPr lang="fr-FR" dirty="0">
                <a:solidFill>
                  <a:schemeClr val="tx1"/>
                </a:solidFill>
              </a:rPr>
              <a:t>Possibilité d’ajout manuel </a:t>
            </a:r>
          </a:p>
          <a:p>
            <a:pPr lvl="2"/>
            <a:r>
              <a:rPr lang="fr-FR" dirty="0">
                <a:solidFill>
                  <a:schemeClr val="tx1"/>
                </a:solidFill>
              </a:rPr>
              <a:t>de commandes (par exemple : vérifications, etc.)</a:t>
            </a:r>
          </a:p>
          <a:p>
            <a:pPr lvl="2"/>
            <a:r>
              <a:rPr lang="fr-FR" dirty="0">
                <a:solidFill>
                  <a:schemeClr val="tx1"/>
                </a:solidFill>
              </a:rPr>
              <a:t>de commentaires</a:t>
            </a:r>
          </a:p>
          <a:p>
            <a:pPr lvl="1"/>
            <a:r>
              <a:rPr lang="fr-FR" dirty="0">
                <a:solidFill>
                  <a:schemeClr val="tx1"/>
                </a:solidFill>
              </a:rPr>
              <a:t>Export de tests </a:t>
            </a:r>
            <a:r>
              <a:rPr lang="fr-FR" dirty="0" err="1">
                <a:solidFill>
                  <a:schemeClr val="tx1"/>
                </a:solidFill>
              </a:rPr>
              <a:t>Selenium</a:t>
            </a:r>
            <a:r>
              <a:rPr lang="fr-FR" dirty="0">
                <a:solidFill>
                  <a:schemeClr val="tx1"/>
                </a:solidFill>
              </a:rPr>
              <a:t> IDE</a:t>
            </a:r>
          </a:p>
          <a:p>
            <a:pPr lvl="2"/>
            <a:r>
              <a:rPr lang="fr-FR" dirty="0">
                <a:solidFill>
                  <a:schemeClr val="tx1"/>
                </a:solidFill>
              </a:rPr>
              <a:t>en nombreux langages, </a:t>
            </a:r>
          </a:p>
          <a:p>
            <a:pPr lvl="2"/>
            <a:r>
              <a:rPr lang="fr-FR" dirty="0">
                <a:solidFill>
                  <a:schemeClr val="tx1"/>
                </a:solidFill>
              </a:rPr>
              <a:t>permettant leur exécution ailleurs que dans </a:t>
            </a:r>
            <a:r>
              <a:rPr lang="fr-FR" dirty="0" err="1">
                <a:solidFill>
                  <a:schemeClr val="tx1"/>
                </a:solidFill>
              </a:rPr>
              <a:t>Selenium</a:t>
            </a:r>
            <a:r>
              <a:rPr lang="fr-FR" dirty="0">
                <a:solidFill>
                  <a:schemeClr val="tx1"/>
                </a:solidFill>
              </a:rPr>
              <a:t> IDE</a:t>
            </a:r>
          </a:p>
          <a:p>
            <a:pPr lvl="1"/>
            <a:r>
              <a:rPr lang="fr-FR" dirty="0">
                <a:solidFill>
                  <a:schemeClr val="tx1"/>
                </a:solidFill>
              </a:rPr>
              <a:t>Automatisation de tests fonctionnels de + en + compliqués</a:t>
            </a:r>
          </a:p>
          <a:p>
            <a:pPr lvl="1"/>
            <a:r>
              <a:rPr lang="fr-FR" dirty="0">
                <a:solidFill>
                  <a:schemeClr val="tx1"/>
                </a:solidFill>
              </a:rPr>
              <a:t>Gratuit</a:t>
            </a:r>
          </a:p>
          <a:p>
            <a:pPr lvl="1"/>
            <a:endParaRPr lang="fr-FR" dirty="0">
              <a:solidFill>
                <a:schemeClr val="tx1"/>
              </a:solidFill>
            </a:endParaRPr>
          </a:p>
          <a:p>
            <a:pPr lvl="1"/>
            <a:endParaRPr lang="fr-FR" dirty="0">
              <a:solidFill>
                <a:schemeClr val="tx1"/>
              </a:solidFill>
            </a:endParaRPr>
          </a:p>
          <a:p>
            <a:pPr lvl="1"/>
            <a:endParaRPr lang="fr-FR" dirty="0"/>
          </a:p>
        </p:txBody>
      </p:sp>
      <p:sp>
        <p:nvSpPr>
          <p:cNvPr id="5" name="Espace réservé du numéro de diapositive 4">
            <a:extLst>
              <a:ext uri="{FF2B5EF4-FFF2-40B4-BE49-F238E27FC236}">
                <a16:creationId xmlns:a16="http://schemas.microsoft.com/office/drawing/2014/main" id="{9CF14FBF-3F3B-4EEE-9244-08D12236BEAA}"/>
              </a:ext>
            </a:extLst>
          </p:cNvPr>
          <p:cNvSpPr>
            <a:spLocks noGrp="1"/>
          </p:cNvSpPr>
          <p:nvPr>
            <p:ph type="sldNum" sz="quarter" idx="12"/>
          </p:nvPr>
        </p:nvSpPr>
        <p:spPr/>
        <p:txBody>
          <a:bodyPr/>
          <a:lstStyle/>
          <a:p>
            <a:fld id="{9AFCA8D8-8241-BE4B-9165-0EE2A5D02B3D}" type="slidenum">
              <a:rPr lang="fr-FR" smtClean="0"/>
              <a:pPr/>
              <a:t>39</a:t>
            </a:fld>
            <a:endParaRPr lang="fr-FR"/>
          </a:p>
        </p:txBody>
      </p:sp>
      <p:sp>
        <p:nvSpPr>
          <p:cNvPr id="9" name="Espace réservé du texte 3">
            <a:extLst>
              <a:ext uri="{FF2B5EF4-FFF2-40B4-BE49-F238E27FC236}">
                <a16:creationId xmlns:a16="http://schemas.microsoft.com/office/drawing/2014/main" id="{3EF5597E-EEA0-43DA-A962-1AAC59C7031A}"/>
              </a:ext>
            </a:extLst>
          </p:cNvPr>
          <p:cNvSpPr txBox="1">
            <a:spLocks/>
          </p:cNvSpPr>
          <p:nvPr/>
        </p:nvSpPr>
        <p:spPr>
          <a:xfrm>
            <a:off x="494415" y="950562"/>
            <a:ext cx="5310365" cy="4810847"/>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2"/>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solidFill>
                  <a:srgbClr val="00B0F0"/>
                </a:solidFill>
              </a:rPr>
              <a:t>Inconvénients</a:t>
            </a:r>
          </a:p>
          <a:p>
            <a:pPr lvl="1"/>
            <a:r>
              <a:rPr lang="fr-FR" dirty="0">
                <a:solidFill>
                  <a:schemeClr val="tx1"/>
                </a:solidFill>
              </a:rPr>
              <a:t>Extensions Firefox et Chrome</a:t>
            </a:r>
          </a:p>
          <a:p>
            <a:pPr marL="580582" lvl="2" indent="0">
              <a:spcBef>
                <a:spcPts val="0"/>
              </a:spcBef>
              <a:buNone/>
            </a:pPr>
            <a:r>
              <a:rPr lang="fr-FR" sz="1600" dirty="0">
                <a:solidFill>
                  <a:schemeClr val="tx1"/>
                </a:solidFill>
              </a:rPr>
              <a:t>×</a:t>
            </a:r>
            <a:r>
              <a:rPr lang="fr-FR" dirty="0">
                <a:solidFill>
                  <a:schemeClr val="tx1"/>
                </a:solidFill>
              </a:rPr>
              <a:t> Pas officiellement sur d’autres navigateurs</a:t>
            </a:r>
          </a:p>
          <a:p>
            <a:pPr lvl="1"/>
            <a:r>
              <a:rPr lang="fr-FR" dirty="0">
                <a:solidFill>
                  <a:schemeClr val="tx1"/>
                </a:solidFill>
              </a:rPr>
              <a:t>Uniquement les applications Web</a:t>
            </a:r>
          </a:p>
          <a:p>
            <a:pPr marL="580582" lvl="2" indent="0">
              <a:spcBef>
                <a:spcPts val="0"/>
              </a:spcBef>
              <a:buNone/>
            </a:pPr>
            <a:r>
              <a:rPr lang="fr-FR" sz="1600" dirty="0">
                <a:solidFill>
                  <a:schemeClr val="tx1"/>
                </a:solidFill>
              </a:rPr>
              <a:t>×</a:t>
            </a:r>
            <a:r>
              <a:rPr lang="fr-FR" sz="1050" dirty="0">
                <a:solidFill>
                  <a:schemeClr val="tx1"/>
                </a:solidFill>
              </a:rPr>
              <a:t> </a:t>
            </a:r>
            <a:r>
              <a:rPr lang="fr-FR" dirty="0"/>
              <a:t>Pas d’applications mobiles</a:t>
            </a:r>
          </a:p>
          <a:p>
            <a:pPr lvl="1"/>
            <a:r>
              <a:rPr lang="fr-FR" dirty="0"/>
              <a:t>Bases de données</a:t>
            </a:r>
          </a:p>
          <a:p>
            <a:pPr marL="580582" lvl="2" indent="0">
              <a:spcBef>
                <a:spcPts val="0"/>
              </a:spcBef>
              <a:buNone/>
            </a:pPr>
            <a:r>
              <a:rPr lang="fr-FR" sz="1600" dirty="0">
                <a:solidFill>
                  <a:schemeClr val="tx1"/>
                </a:solidFill>
              </a:rPr>
              <a:t>×</a:t>
            </a:r>
            <a:r>
              <a:rPr lang="fr-FR" sz="1050" dirty="0">
                <a:solidFill>
                  <a:schemeClr val="tx1"/>
                </a:solidFill>
              </a:rPr>
              <a:t> </a:t>
            </a:r>
            <a:r>
              <a:rPr lang="fr-FR" dirty="0"/>
              <a:t>Pas de Tests BDD</a:t>
            </a:r>
          </a:p>
          <a:p>
            <a:pPr lvl="1"/>
            <a:r>
              <a:rPr lang="fr-FR" dirty="0"/>
              <a:t>Import/export de fichiers non gérés</a:t>
            </a:r>
          </a:p>
          <a:p>
            <a:pPr marL="580582" lvl="2" indent="0">
              <a:spcBef>
                <a:spcPts val="0"/>
              </a:spcBef>
              <a:buNone/>
            </a:pPr>
            <a:r>
              <a:rPr lang="fr-FR" sz="1600" dirty="0">
                <a:solidFill>
                  <a:schemeClr val="tx1"/>
                </a:solidFill>
              </a:rPr>
              <a:t>×</a:t>
            </a:r>
            <a:r>
              <a:rPr lang="fr-FR" sz="800" dirty="0">
                <a:solidFill>
                  <a:schemeClr val="tx1"/>
                </a:solidFill>
              </a:rPr>
              <a:t> </a:t>
            </a:r>
            <a:r>
              <a:rPr lang="fr-FR" dirty="0"/>
              <a:t>Pas d’accès au contenu de fichiers</a:t>
            </a:r>
          </a:p>
          <a:p>
            <a:pPr lvl="1"/>
            <a:r>
              <a:rPr lang="fr-FR" dirty="0"/>
              <a:t>Mots de passe</a:t>
            </a:r>
          </a:p>
          <a:p>
            <a:pPr marL="580582" lvl="2" indent="0">
              <a:spcBef>
                <a:spcPts val="0"/>
              </a:spcBef>
              <a:buNone/>
            </a:pPr>
            <a:r>
              <a:rPr lang="fr-FR" sz="1600" dirty="0">
                <a:solidFill>
                  <a:schemeClr val="tx1"/>
                </a:solidFill>
              </a:rPr>
              <a:t>×</a:t>
            </a:r>
            <a:r>
              <a:rPr lang="fr-FR" sz="1050" dirty="0">
                <a:solidFill>
                  <a:schemeClr val="tx1"/>
                </a:solidFill>
              </a:rPr>
              <a:t> </a:t>
            </a:r>
            <a:r>
              <a:rPr lang="fr-FR" dirty="0"/>
              <a:t>stockés en texte brut</a:t>
            </a:r>
          </a:p>
          <a:p>
            <a:pPr marL="580582" lvl="2" indent="0">
              <a:buNone/>
            </a:pPr>
            <a:r>
              <a:rPr lang="fr-FR" dirty="0"/>
              <a:t>	</a:t>
            </a:r>
          </a:p>
          <a:p>
            <a:pPr marL="580582" lvl="2" indent="0">
              <a:buNone/>
            </a:pPr>
            <a:endParaRPr lang="fr-FR" dirty="0"/>
          </a:p>
          <a:p>
            <a:pPr lvl="2"/>
            <a:endParaRPr lang="fr-FR" dirty="0"/>
          </a:p>
          <a:p>
            <a:pPr lvl="2"/>
            <a:endParaRPr lang="fr-FR" dirty="0"/>
          </a:p>
          <a:p>
            <a:pPr lvl="1"/>
            <a:endParaRPr lang="fr-FR" dirty="0"/>
          </a:p>
        </p:txBody>
      </p:sp>
      <p:sp>
        <p:nvSpPr>
          <p:cNvPr id="12" name="Explosion : 8 points 11">
            <a:extLst>
              <a:ext uri="{FF2B5EF4-FFF2-40B4-BE49-F238E27FC236}">
                <a16:creationId xmlns:a16="http://schemas.microsoft.com/office/drawing/2014/main" id="{642FC63B-7F84-4E19-B1BD-B98FC5D8364D}"/>
              </a:ext>
            </a:extLst>
          </p:cNvPr>
          <p:cNvSpPr/>
          <p:nvPr/>
        </p:nvSpPr>
        <p:spPr>
          <a:xfrm>
            <a:off x="530129" y="3494324"/>
            <a:ext cx="2619468" cy="2244117"/>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a:p>
            <a:pPr algn="ctr"/>
            <a:r>
              <a:rPr lang="fr-FR" sz="1200" dirty="0">
                <a:solidFill>
                  <a:schemeClr val="tx1"/>
                </a:solidFill>
              </a:rPr>
              <a:t>Tous les tests fonctionnels ne sont pas automatisables avec </a:t>
            </a:r>
            <a:r>
              <a:rPr lang="fr-FR" sz="1200" dirty="0" err="1">
                <a:solidFill>
                  <a:schemeClr val="tx1"/>
                </a:solidFill>
              </a:rPr>
              <a:t>Selenium</a:t>
            </a:r>
            <a:r>
              <a:rPr lang="fr-FR" sz="1200" dirty="0">
                <a:solidFill>
                  <a:schemeClr val="tx1"/>
                </a:solidFill>
              </a:rPr>
              <a:t> IDE</a:t>
            </a:r>
          </a:p>
          <a:p>
            <a:pPr algn="ctr"/>
            <a:endParaRPr lang="fr-FR" sz="1400" dirty="0">
              <a:solidFill>
                <a:schemeClr val="tx1"/>
              </a:solidFill>
            </a:endParaRPr>
          </a:p>
        </p:txBody>
      </p:sp>
      <p:sp>
        <p:nvSpPr>
          <p:cNvPr id="8" name="Explosion : 8 points 7">
            <a:extLst>
              <a:ext uri="{FF2B5EF4-FFF2-40B4-BE49-F238E27FC236}">
                <a16:creationId xmlns:a16="http://schemas.microsoft.com/office/drawing/2014/main" id="{57667CB9-A448-418B-B0B2-77EA899F62D3}"/>
              </a:ext>
            </a:extLst>
          </p:cNvPr>
          <p:cNvSpPr/>
          <p:nvPr/>
        </p:nvSpPr>
        <p:spPr>
          <a:xfrm>
            <a:off x="6387222" y="3494324"/>
            <a:ext cx="1635159" cy="1356878"/>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a:p>
            <a:pPr algn="ctr"/>
            <a:r>
              <a:rPr lang="fr-FR" sz="1200" dirty="0">
                <a:solidFill>
                  <a:schemeClr val="tx1"/>
                </a:solidFill>
              </a:rPr>
              <a:t>Simple et</a:t>
            </a:r>
          </a:p>
          <a:p>
            <a:pPr algn="ctr"/>
            <a:r>
              <a:rPr lang="fr-FR" sz="1200" dirty="0">
                <a:solidFill>
                  <a:schemeClr val="tx1"/>
                </a:solidFill>
              </a:rPr>
              <a:t>Gratuit</a:t>
            </a:r>
          </a:p>
          <a:p>
            <a:pPr algn="ctr"/>
            <a:endParaRPr lang="fr-FR" sz="1400" dirty="0">
              <a:solidFill>
                <a:schemeClr val="tx1"/>
              </a:solidFill>
            </a:endParaRPr>
          </a:p>
        </p:txBody>
      </p:sp>
    </p:spTree>
    <p:extLst>
      <p:ext uri="{BB962C8B-B14F-4D97-AF65-F5344CB8AC3E}">
        <p14:creationId xmlns:p14="http://schemas.microsoft.com/office/powerpoint/2010/main" val="345988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Rappels sur les tests fonctionnels (1/2)</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9040003" cy="5570086"/>
          </a:xfrm>
        </p:spPr>
        <p:txBody>
          <a:bodyPr>
            <a:normAutofit/>
          </a:bodyPr>
          <a:lstStyle/>
          <a:p>
            <a:r>
              <a:rPr lang="fr-FR" sz="1600" b="1" dirty="0">
                <a:solidFill>
                  <a:srgbClr val="00B0F0"/>
                </a:solidFill>
              </a:rPr>
              <a:t>Objectifs</a:t>
            </a:r>
          </a:p>
          <a:p>
            <a:pPr lvl="1"/>
            <a:r>
              <a:rPr lang="fr-FR" sz="1400" dirty="0">
                <a:solidFill>
                  <a:schemeClr val="tx1"/>
                </a:solidFill>
              </a:rPr>
              <a:t>S’assurer que le comportement fonctionnel obtenu est </a:t>
            </a:r>
            <a:r>
              <a:rPr lang="fr-FR" sz="1400" dirty="0">
                <a:solidFill>
                  <a:srgbClr val="0099FF"/>
                </a:solidFill>
              </a:rPr>
              <a:t>conforme</a:t>
            </a:r>
            <a:r>
              <a:rPr lang="fr-FR" sz="1400" dirty="0">
                <a:solidFill>
                  <a:schemeClr val="tx1"/>
                </a:solidFill>
              </a:rPr>
              <a:t> à celui attendu :</a:t>
            </a:r>
          </a:p>
          <a:p>
            <a:pPr lvl="2"/>
            <a:r>
              <a:rPr lang="fr-FR" sz="1400" dirty="0">
                <a:solidFill>
                  <a:schemeClr val="tx1"/>
                </a:solidFill>
              </a:rPr>
              <a:t>En déroulant un scénario composé d’étapes et</a:t>
            </a:r>
          </a:p>
          <a:p>
            <a:pPr lvl="2"/>
            <a:r>
              <a:rPr lang="fr-FR" sz="1400" dirty="0">
                <a:solidFill>
                  <a:schemeClr val="tx1"/>
                </a:solidFill>
              </a:rPr>
              <a:t>Pour chaque étape de vérification, en examinant la conformité attendu/obtenu d’une exigence.</a:t>
            </a:r>
          </a:p>
          <a:p>
            <a:pPr lvl="1"/>
            <a:r>
              <a:rPr lang="fr-FR" sz="1400" dirty="0">
                <a:solidFill>
                  <a:schemeClr val="tx1"/>
                </a:solidFill>
              </a:rPr>
              <a:t>Pour </a:t>
            </a:r>
            <a:r>
              <a:rPr lang="fr-FR" sz="1400" dirty="0">
                <a:solidFill>
                  <a:srgbClr val="0099FF"/>
                </a:solidFill>
              </a:rPr>
              <a:t>valider</a:t>
            </a:r>
            <a:r>
              <a:rPr lang="fr-FR" sz="1400" dirty="0">
                <a:solidFill>
                  <a:schemeClr val="tx1"/>
                </a:solidFill>
              </a:rPr>
              <a:t> l’application et obtenir une </a:t>
            </a:r>
            <a:r>
              <a:rPr lang="fr-FR" sz="1400" dirty="0">
                <a:solidFill>
                  <a:srgbClr val="0099FF"/>
                </a:solidFill>
              </a:rPr>
              <a:t>application de qualité</a:t>
            </a:r>
            <a:r>
              <a:rPr lang="fr-FR" sz="1400" dirty="0">
                <a:solidFill>
                  <a:schemeClr val="tx1"/>
                </a:solidFill>
              </a:rPr>
              <a:t>.</a:t>
            </a:r>
          </a:p>
          <a:p>
            <a:pPr lvl="1"/>
            <a:r>
              <a:rPr lang="fr-FR" sz="1400" dirty="0">
                <a:solidFill>
                  <a:schemeClr val="tx1"/>
                </a:solidFill>
              </a:rPr>
              <a:t>Pour instaurer ou entretenir un climat de </a:t>
            </a:r>
            <a:r>
              <a:rPr lang="fr-FR" sz="1400" dirty="0">
                <a:solidFill>
                  <a:srgbClr val="0099FF"/>
                </a:solidFill>
              </a:rPr>
              <a:t>confiance</a:t>
            </a:r>
            <a:r>
              <a:rPr lang="fr-FR" sz="1400" dirty="0">
                <a:solidFill>
                  <a:schemeClr val="tx1"/>
                </a:solidFill>
              </a:rPr>
              <a:t> entre une société de services informatiques et ses clients.</a:t>
            </a:r>
          </a:p>
          <a:p>
            <a:pPr marL="0" indent="0">
              <a:buNone/>
            </a:pPr>
            <a:endParaRPr lang="fr-FR" sz="1600" b="1" dirty="0">
              <a:solidFill>
                <a:srgbClr val="00B0F0"/>
              </a:solidFill>
            </a:endParaRPr>
          </a:p>
          <a:p>
            <a:r>
              <a:rPr lang="fr-FR" sz="1600" b="1" dirty="0">
                <a:solidFill>
                  <a:srgbClr val="00B0F0"/>
                </a:solidFill>
              </a:rPr>
              <a:t>Contexte</a:t>
            </a:r>
          </a:p>
          <a:p>
            <a:pPr lvl="1"/>
            <a:r>
              <a:rPr lang="fr-FR" sz="1400" dirty="0"/>
              <a:t>Conditions </a:t>
            </a:r>
            <a:r>
              <a:rPr lang="fr-FR" sz="1400" dirty="0">
                <a:solidFill>
                  <a:srgbClr val="0099FF"/>
                </a:solidFill>
              </a:rPr>
              <a:t>réelles</a:t>
            </a:r>
            <a:r>
              <a:rPr lang="fr-FR" sz="1400" dirty="0"/>
              <a:t> d’utilisation d’une application.</a:t>
            </a:r>
          </a:p>
          <a:p>
            <a:pPr lvl="1"/>
            <a:r>
              <a:rPr lang="fr-FR" sz="1400" dirty="0"/>
              <a:t>Accès aux modifications ‘techniques’ (BDD, Code) inexistants : mode utilisateur final. </a:t>
            </a:r>
          </a:p>
          <a:p>
            <a:pPr lvl="1"/>
            <a:endParaRPr lang="fr-FR" sz="1600" b="1" dirty="0">
              <a:solidFill>
                <a:srgbClr val="00B0F0"/>
              </a:solidFill>
            </a:endParaRPr>
          </a:p>
          <a:p>
            <a:r>
              <a:rPr lang="fr-FR" sz="1600" b="1" dirty="0">
                <a:solidFill>
                  <a:srgbClr val="00B0F0"/>
                </a:solidFill>
              </a:rPr>
              <a:t>2 Types de tests fonctionnels</a:t>
            </a:r>
          </a:p>
          <a:p>
            <a:pPr lvl="1"/>
            <a:r>
              <a:rPr lang="fr-FR" sz="1400" dirty="0"/>
              <a:t>Progression</a:t>
            </a:r>
          </a:p>
          <a:p>
            <a:pPr lvl="2"/>
            <a:r>
              <a:rPr lang="fr-FR" sz="1250" dirty="0"/>
              <a:t>Test réalisé sur une exigence qui vient être développée ou qui n’a pas encore été validée dans son ensemble.</a:t>
            </a:r>
          </a:p>
          <a:p>
            <a:pPr lvl="1"/>
            <a:endParaRPr lang="fr-FR" sz="1400" dirty="0"/>
          </a:p>
          <a:p>
            <a:pPr lvl="1"/>
            <a:r>
              <a:rPr lang="fr-FR" sz="1400" dirty="0"/>
              <a:t>Non régression</a:t>
            </a:r>
          </a:p>
          <a:p>
            <a:pPr lvl="2"/>
            <a:r>
              <a:rPr lang="fr-FR" sz="1250" dirty="0"/>
              <a:t>Test réalisé sur une fonctionnalité déjà validée dans son ensemble,</a:t>
            </a:r>
          </a:p>
          <a:p>
            <a:pPr lvl="2"/>
            <a:r>
              <a:rPr lang="fr-FR" sz="1250" dirty="0"/>
              <a:t>Pour s’assurer que les évolutions ou corrections d’une nouvelle version de l’application n’ont pas entrainé de régressions sur cette fonctionnalité.</a:t>
            </a:r>
          </a:p>
          <a:p>
            <a:pPr lvl="2"/>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13" name="Image 12">
            <a:extLst>
              <a:ext uri="{FF2B5EF4-FFF2-40B4-BE49-F238E27FC236}">
                <a16:creationId xmlns:a16="http://schemas.microsoft.com/office/drawing/2014/main" id="{DF674A10-2F07-45DD-8DA9-34C6039C91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44640" y="570216"/>
            <a:ext cx="542818" cy="746566"/>
          </a:xfrm>
          <a:prstGeom prst="rect">
            <a:avLst/>
          </a:prstGeom>
        </p:spPr>
      </p:pic>
      <p:pic>
        <p:nvPicPr>
          <p:cNvPr id="36" name="Graphique 35" descr="Ruban contour">
            <a:extLst>
              <a:ext uri="{FF2B5EF4-FFF2-40B4-BE49-F238E27FC236}">
                <a16:creationId xmlns:a16="http://schemas.microsoft.com/office/drawing/2014/main" id="{D5A07CFA-11DD-4D43-9759-5A72E80E7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8031" y="1497391"/>
            <a:ext cx="534269" cy="534269"/>
          </a:xfrm>
          <a:prstGeom prst="rect">
            <a:avLst/>
          </a:prstGeom>
        </p:spPr>
      </p:pic>
      <p:sp>
        <p:nvSpPr>
          <p:cNvPr id="37" name="Flèche : droite 36">
            <a:extLst>
              <a:ext uri="{FF2B5EF4-FFF2-40B4-BE49-F238E27FC236}">
                <a16:creationId xmlns:a16="http://schemas.microsoft.com/office/drawing/2014/main" id="{AFF5F9D5-F3E5-47A8-8DCA-020C357E8C73}"/>
              </a:ext>
            </a:extLst>
          </p:cNvPr>
          <p:cNvSpPr/>
          <p:nvPr/>
        </p:nvSpPr>
        <p:spPr>
          <a:xfrm>
            <a:off x="401236" y="1789102"/>
            <a:ext cx="577171" cy="181917"/>
          </a:xfrm>
          <a:prstGeom prst="rightArrow">
            <a:avLst>
              <a:gd name="adj1" fmla="val 26415"/>
              <a:gd name="adj2" fmla="val 853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lèche : droite 37">
            <a:extLst>
              <a:ext uri="{FF2B5EF4-FFF2-40B4-BE49-F238E27FC236}">
                <a16:creationId xmlns:a16="http://schemas.microsoft.com/office/drawing/2014/main" id="{8BED24B1-627A-4037-90E4-E09CF5609B0F}"/>
              </a:ext>
            </a:extLst>
          </p:cNvPr>
          <p:cNvSpPr/>
          <p:nvPr/>
        </p:nvSpPr>
        <p:spPr>
          <a:xfrm>
            <a:off x="401236" y="2053624"/>
            <a:ext cx="577171" cy="181917"/>
          </a:xfrm>
          <a:prstGeom prst="rightArrow">
            <a:avLst>
              <a:gd name="adj1" fmla="val 26415"/>
              <a:gd name="adj2" fmla="val 853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Graphique 39" descr="Poignée de main contour">
            <a:extLst>
              <a:ext uri="{FF2B5EF4-FFF2-40B4-BE49-F238E27FC236}">
                <a16:creationId xmlns:a16="http://schemas.microsoft.com/office/drawing/2014/main" id="{1E623DA9-84AF-42CF-9F9E-760E21CC46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9006" y="2053070"/>
            <a:ext cx="534268" cy="534268"/>
          </a:xfrm>
          <a:prstGeom prst="rect">
            <a:avLst/>
          </a:prstGeom>
        </p:spPr>
      </p:pic>
      <p:pic>
        <p:nvPicPr>
          <p:cNvPr id="42" name="Graphique 41" descr="Mur de briques en construction contour">
            <a:extLst>
              <a:ext uri="{FF2B5EF4-FFF2-40B4-BE49-F238E27FC236}">
                <a16:creationId xmlns:a16="http://schemas.microsoft.com/office/drawing/2014/main" id="{4701ADC2-6932-460F-8344-4C863B0967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6193" y="4076700"/>
            <a:ext cx="504932" cy="504932"/>
          </a:xfrm>
          <a:prstGeom prst="rect">
            <a:avLst/>
          </a:prstGeom>
        </p:spPr>
      </p:pic>
      <p:pic>
        <p:nvPicPr>
          <p:cNvPr id="6" name="Graphique 5" descr="Employé de bureau contour">
            <a:extLst>
              <a:ext uri="{FF2B5EF4-FFF2-40B4-BE49-F238E27FC236}">
                <a16:creationId xmlns:a16="http://schemas.microsoft.com/office/drawing/2014/main" id="{3800B367-27F5-4F7B-B9E9-28C083119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84843" y="2976373"/>
            <a:ext cx="613661" cy="613661"/>
          </a:xfrm>
          <a:prstGeom prst="rect">
            <a:avLst/>
          </a:prstGeom>
        </p:spPr>
      </p:pic>
      <p:pic>
        <p:nvPicPr>
          <p:cNvPr id="8" name="Graphique 7" descr="Profil femelle contour">
            <a:extLst>
              <a:ext uri="{FF2B5EF4-FFF2-40B4-BE49-F238E27FC236}">
                <a16:creationId xmlns:a16="http://schemas.microsoft.com/office/drawing/2014/main" id="{C40E350B-CA8B-4F6D-9E7A-DC59888BEE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9798" y="3035981"/>
            <a:ext cx="531591" cy="531591"/>
          </a:xfrm>
          <a:prstGeom prst="rect">
            <a:avLst/>
          </a:prstGeom>
        </p:spPr>
      </p:pic>
      <p:sp>
        <p:nvSpPr>
          <p:cNvPr id="17" name="Espace réservé du numéro de diapositive 16">
            <a:extLst>
              <a:ext uri="{FF2B5EF4-FFF2-40B4-BE49-F238E27FC236}">
                <a16:creationId xmlns:a16="http://schemas.microsoft.com/office/drawing/2014/main" id="{D31B6770-47E9-4F7A-9F22-70F7539A0D6C}"/>
              </a:ext>
            </a:extLst>
          </p:cNvPr>
          <p:cNvSpPr>
            <a:spLocks noGrp="1"/>
          </p:cNvSpPr>
          <p:nvPr>
            <p:ph type="sldNum" sz="quarter" idx="12"/>
          </p:nvPr>
        </p:nvSpPr>
        <p:spPr/>
        <p:txBody>
          <a:bodyPr/>
          <a:lstStyle/>
          <a:p>
            <a:fld id="{9AFCA8D8-8241-BE4B-9165-0EE2A5D02B3D}" type="slidenum">
              <a:rPr lang="fr-FR" smtClean="0"/>
              <a:pPr/>
              <a:t>4</a:t>
            </a:fld>
            <a:endParaRPr lang="fr-FR"/>
          </a:p>
        </p:txBody>
      </p:sp>
      <p:pic>
        <p:nvPicPr>
          <p:cNvPr id="9" name="Image 8">
            <a:extLst>
              <a:ext uri="{FF2B5EF4-FFF2-40B4-BE49-F238E27FC236}">
                <a16:creationId xmlns:a16="http://schemas.microsoft.com/office/drawing/2014/main" id="{8F5B5760-00F0-4C33-B3DA-88528E7B3839}"/>
              </a:ext>
            </a:extLst>
          </p:cNvPr>
          <p:cNvPicPr>
            <a:picLocks noChangeAspect="1"/>
          </p:cNvPicPr>
          <p:nvPr/>
        </p:nvPicPr>
        <p:blipFill>
          <a:blip r:embed="rId15"/>
          <a:stretch>
            <a:fillRect/>
          </a:stretch>
        </p:blipFill>
        <p:spPr>
          <a:xfrm>
            <a:off x="9652745" y="4908761"/>
            <a:ext cx="1553156" cy="890571"/>
          </a:xfrm>
          <a:prstGeom prst="rect">
            <a:avLst/>
          </a:prstGeom>
        </p:spPr>
      </p:pic>
    </p:spTree>
    <p:extLst>
      <p:ext uri="{BB962C8B-B14F-4D97-AF65-F5344CB8AC3E}">
        <p14:creationId xmlns:p14="http://schemas.microsoft.com/office/powerpoint/2010/main" val="57954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B4C12-1436-41AE-8587-48B61B18D405}"/>
              </a:ext>
            </a:extLst>
          </p:cNvPr>
          <p:cNvSpPr>
            <a:spLocks noGrp="1"/>
          </p:cNvSpPr>
          <p:nvPr>
            <p:ph type="title"/>
          </p:nvPr>
        </p:nvSpPr>
        <p:spPr/>
        <p:txBody>
          <a:bodyPr/>
          <a:lstStyle/>
          <a:p>
            <a:r>
              <a:rPr lang="fr-FR" dirty="0"/>
              <a:t>Liens utiles sur </a:t>
            </a:r>
            <a:r>
              <a:rPr lang="fr-FR" dirty="0" err="1"/>
              <a:t>Selenium</a:t>
            </a:r>
            <a:r>
              <a:rPr lang="fr-FR" dirty="0"/>
              <a:t> IDE</a:t>
            </a:r>
          </a:p>
        </p:txBody>
      </p:sp>
      <p:sp>
        <p:nvSpPr>
          <p:cNvPr id="4" name="Espace réservé du texte 3">
            <a:extLst>
              <a:ext uri="{FF2B5EF4-FFF2-40B4-BE49-F238E27FC236}">
                <a16:creationId xmlns:a16="http://schemas.microsoft.com/office/drawing/2014/main" id="{00585CC7-A420-417A-AD0A-C87B3C3CC610}"/>
              </a:ext>
            </a:extLst>
          </p:cNvPr>
          <p:cNvSpPr>
            <a:spLocks noGrp="1"/>
          </p:cNvSpPr>
          <p:nvPr>
            <p:ph type="body" sz="quarter" idx="14"/>
          </p:nvPr>
        </p:nvSpPr>
        <p:spPr>
          <a:xfrm>
            <a:off x="500431" y="729908"/>
            <a:ext cx="11191137" cy="5562942"/>
          </a:xfrm>
        </p:spPr>
        <p:txBody>
          <a:bodyPr>
            <a:normAutofit/>
          </a:bodyPr>
          <a:lstStyle/>
          <a:p>
            <a:pPr lvl="0"/>
            <a:r>
              <a:rPr lang="fr-FR" sz="1700" b="1" dirty="0">
                <a:solidFill>
                  <a:srgbClr val="00B0F0"/>
                </a:solidFill>
              </a:rPr>
              <a:t>Sites officiels</a:t>
            </a:r>
          </a:p>
          <a:p>
            <a:pPr lvl="1"/>
            <a:r>
              <a:rPr lang="fr-FR" sz="1500" u="sng" dirty="0">
                <a:hlinkClick r:id="rId2"/>
              </a:rPr>
              <a:t>http://seleniumide.org/</a:t>
            </a:r>
            <a:endParaRPr lang="fr-FR" sz="1500" dirty="0"/>
          </a:p>
          <a:p>
            <a:pPr lvl="1"/>
            <a:r>
              <a:rPr lang="fr-FR" sz="1500" u="sng" dirty="0">
                <a:hlinkClick r:id="rId3"/>
              </a:rPr>
              <a:t>https://www.selenium.dev/selenium-ide/</a:t>
            </a:r>
            <a:endParaRPr lang="fr-FR" sz="1500" u="sng" dirty="0"/>
          </a:p>
          <a:p>
            <a:pPr lvl="1"/>
            <a:endParaRPr lang="fr-FR" dirty="0"/>
          </a:p>
          <a:p>
            <a:r>
              <a:rPr lang="fr-FR" sz="1700" b="1" dirty="0">
                <a:solidFill>
                  <a:srgbClr val="00B0F0"/>
                </a:solidFill>
              </a:rPr>
              <a:t>Commandes </a:t>
            </a:r>
            <a:r>
              <a:rPr lang="fr-FR" sz="1700" b="1" dirty="0" err="1">
                <a:solidFill>
                  <a:srgbClr val="00B0F0"/>
                </a:solidFill>
              </a:rPr>
              <a:t>Selenium</a:t>
            </a:r>
            <a:r>
              <a:rPr lang="fr-FR" sz="1700" b="1" dirty="0">
                <a:solidFill>
                  <a:srgbClr val="00B0F0"/>
                </a:solidFill>
              </a:rPr>
              <a:t> IDE </a:t>
            </a:r>
          </a:p>
          <a:p>
            <a:pPr lvl="1"/>
            <a:r>
              <a:rPr lang="fr-FR" sz="1500" u="sng" dirty="0">
                <a:hlinkClick r:id="rId4"/>
              </a:rPr>
              <a:t>https://www.seleniumhq.org/selenium-ide/docs/en/api/commands/</a:t>
            </a:r>
            <a:endParaRPr lang="fr-FR" sz="1500" u="sng" dirty="0"/>
          </a:p>
          <a:p>
            <a:pPr lvl="1"/>
            <a:endParaRPr lang="fr-FR" dirty="0"/>
          </a:p>
          <a:p>
            <a:r>
              <a:rPr lang="fr-FR" sz="1700" b="1" dirty="0">
                <a:solidFill>
                  <a:srgbClr val="00B0F0"/>
                </a:solidFill>
              </a:rPr>
              <a:t>Contrôles (if, while etc.) </a:t>
            </a:r>
          </a:p>
          <a:p>
            <a:pPr lvl="1"/>
            <a:r>
              <a:rPr lang="fr-FR" sz="1500" u="sng" dirty="0">
                <a:solidFill>
                  <a:schemeClr val="accent1"/>
                </a:solidFill>
                <a:hlinkClick r:id="rId5"/>
              </a:rPr>
              <a:t>https://www.selenium.dev/selenium-ide/docs/en/introduction/control-flow</a:t>
            </a:r>
            <a:endParaRPr lang="fr-FR" sz="1500" u="sng" dirty="0">
              <a:solidFill>
                <a:schemeClr val="accent1"/>
              </a:solidFill>
            </a:endParaRPr>
          </a:p>
          <a:p>
            <a:pPr lvl="1"/>
            <a:endParaRPr lang="fr-FR" u="sng" dirty="0">
              <a:solidFill>
                <a:schemeClr val="accent1"/>
              </a:solidFill>
            </a:endParaRPr>
          </a:p>
          <a:p>
            <a:r>
              <a:rPr lang="fr-FR" sz="1700" b="1" dirty="0">
                <a:solidFill>
                  <a:srgbClr val="00B0F0"/>
                </a:solidFill>
              </a:rPr>
              <a:t>Documentation - Créer et tester des flux Selenium IDE </a:t>
            </a:r>
          </a:p>
          <a:p>
            <a:pPr lvl="1"/>
            <a:r>
              <a:rPr lang="fr-FR" sz="1500" u="sng" dirty="0">
                <a:hlinkClick r:id="rId6"/>
              </a:rPr>
              <a:t>https://docs.microsoft.com/fr-fr/power-automate/desktop-flows/create-web</a:t>
            </a:r>
            <a:endParaRPr lang="fr-FR" sz="1500" u="sng" dirty="0"/>
          </a:p>
          <a:p>
            <a:pPr lvl="1"/>
            <a:endParaRPr lang="fr-FR" u="sng" dirty="0"/>
          </a:p>
          <a:p>
            <a:r>
              <a:rPr lang="fr-FR" sz="1700" b="1" dirty="0">
                <a:solidFill>
                  <a:srgbClr val="00B0F0"/>
                </a:solidFill>
              </a:rPr>
              <a:t>Exécution de </a:t>
            </a:r>
            <a:r>
              <a:rPr lang="fr-FR" sz="1700" b="1" dirty="0" err="1">
                <a:solidFill>
                  <a:srgbClr val="00B0F0"/>
                </a:solidFill>
              </a:rPr>
              <a:t>Selenium</a:t>
            </a:r>
            <a:r>
              <a:rPr lang="fr-FR" sz="1700" b="1" dirty="0">
                <a:solidFill>
                  <a:srgbClr val="00B0F0"/>
                </a:solidFill>
              </a:rPr>
              <a:t> IDE en ligne de commande</a:t>
            </a:r>
          </a:p>
          <a:p>
            <a:pPr lvl="1"/>
            <a:r>
              <a:rPr lang="fr-FR" sz="1500" dirty="0">
                <a:hlinkClick r:id="rId7"/>
              </a:rPr>
              <a:t>https://www.selenium.dev/selenium-ide/docs/en/introduction/command-line-runner</a:t>
            </a:r>
            <a:endParaRPr lang="fr-FR" sz="1500" dirty="0"/>
          </a:p>
          <a:p>
            <a:pPr lvl="1"/>
            <a:endParaRPr lang="fr-FR" sz="1500" dirty="0"/>
          </a:p>
          <a:p>
            <a:r>
              <a:rPr lang="fr-FR" sz="1700" b="1" dirty="0">
                <a:solidFill>
                  <a:srgbClr val="00B0F0"/>
                </a:solidFill>
              </a:rPr>
              <a:t>Scripts</a:t>
            </a:r>
          </a:p>
          <a:p>
            <a:pPr lvl="1"/>
            <a:r>
              <a:rPr lang="fr-FR" sz="1500" dirty="0">
                <a:hlinkClick r:id="rId8"/>
              </a:rPr>
              <a:t>https://ui.vision/rpa/docs/selenium-ide/executescript</a:t>
            </a:r>
            <a:endParaRPr lang="fr-FR" sz="1500" dirty="0"/>
          </a:p>
          <a:p>
            <a:pPr marL="290291" lvl="1" indent="0">
              <a:buNone/>
            </a:pPr>
            <a:endParaRPr lang="fr-FR" sz="1500" dirty="0"/>
          </a:p>
          <a:p>
            <a:pPr marL="0" indent="0">
              <a:buNone/>
            </a:pPr>
            <a:endParaRPr lang="fr-FR" dirty="0"/>
          </a:p>
        </p:txBody>
      </p:sp>
      <p:sp>
        <p:nvSpPr>
          <p:cNvPr id="5" name="Espace réservé du numéro de diapositive 4">
            <a:extLst>
              <a:ext uri="{FF2B5EF4-FFF2-40B4-BE49-F238E27FC236}">
                <a16:creationId xmlns:a16="http://schemas.microsoft.com/office/drawing/2014/main" id="{1FD42D9A-E9D7-410B-B41F-4193933E9945}"/>
              </a:ext>
            </a:extLst>
          </p:cNvPr>
          <p:cNvSpPr>
            <a:spLocks noGrp="1"/>
          </p:cNvSpPr>
          <p:nvPr>
            <p:ph type="sldNum" sz="quarter" idx="12"/>
          </p:nvPr>
        </p:nvSpPr>
        <p:spPr/>
        <p:txBody>
          <a:bodyPr/>
          <a:lstStyle/>
          <a:p>
            <a:fld id="{9AFCA8D8-8241-BE4B-9165-0EE2A5D02B3D}" type="slidenum">
              <a:rPr lang="fr-FR" smtClean="0"/>
              <a:pPr/>
              <a:t>40</a:t>
            </a:fld>
            <a:endParaRPr lang="fr-FR"/>
          </a:p>
        </p:txBody>
      </p:sp>
    </p:spTree>
    <p:extLst>
      <p:ext uri="{BB962C8B-B14F-4D97-AF65-F5344CB8AC3E}">
        <p14:creationId xmlns:p14="http://schemas.microsoft.com/office/powerpoint/2010/main" val="1190324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0585CC7-A420-417A-AD0A-C87B3C3CC610}"/>
              </a:ext>
            </a:extLst>
          </p:cNvPr>
          <p:cNvSpPr>
            <a:spLocks noGrp="1"/>
          </p:cNvSpPr>
          <p:nvPr>
            <p:ph type="body" sz="quarter" idx="14"/>
          </p:nvPr>
        </p:nvSpPr>
        <p:spPr>
          <a:xfrm>
            <a:off x="536575" y="1132367"/>
            <a:ext cx="11191137" cy="1476079"/>
          </a:xfrm>
        </p:spPr>
        <p:txBody>
          <a:bodyPr>
            <a:normAutofit fontScale="77500" lnSpcReduction="20000"/>
          </a:bodyPr>
          <a:lstStyle/>
          <a:p>
            <a:pPr marL="0" lvl="0" indent="0" algn="ctr">
              <a:buNone/>
            </a:pPr>
            <a:r>
              <a:rPr lang="fr-FR" sz="9600" b="1" dirty="0">
                <a:solidFill>
                  <a:srgbClr val="00B0F0"/>
                </a:solidFill>
              </a:rPr>
              <a:t>Merci!</a:t>
            </a:r>
            <a:endParaRPr lang="fr-FR" sz="4000" b="1" dirty="0">
              <a:solidFill>
                <a:srgbClr val="00B0F0"/>
              </a:solidFill>
            </a:endParaRPr>
          </a:p>
          <a:p>
            <a:pPr lvl="1"/>
            <a:endParaRPr lang="fr-FR" dirty="0">
              <a:solidFill>
                <a:schemeClr val="tx1"/>
              </a:solidFill>
            </a:endParaRPr>
          </a:p>
          <a:p>
            <a:pPr lvl="1"/>
            <a:r>
              <a:rPr lang="fr-FR" sz="1600" dirty="0">
                <a:solidFill>
                  <a:schemeClr val="tx1"/>
                </a:solidFill>
              </a:rPr>
              <a:t>un ROTI ? </a:t>
            </a:r>
          </a:p>
          <a:p>
            <a:pPr lvl="2"/>
            <a:r>
              <a:rPr lang="fr-FR" sz="1250" i="1" dirty="0">
                <a:solidFill>
                  <a:schemeClr val="tx1"/>
                </a:solidFill>
              </a:rPr>
              <a:t>Tapez un chiffre dans la discussion teams.</a:t>
            </a:r>
          </a:p>
          <a:p>
            <a:pPr marL="290291" lvl="1" indent="0">
              <a:buNone/>
            </a:pPr>
            <a:endParaRPr lang="fr-FR" dirty="0"/>
          </a:p>
          <a:p>
            <a:pPr marL="0" indent="0">
              <a:buNone/>
            </a:pPr>
            <a:endParaRPr lang="fr-FR" dirty="0"/>
          </a:p>
        </p:txBody>
      </p:sp>
      <p:sp>
        <p:nvSpPr>
          <p:cNvPr id="5" name="Espace réservé du numéro de diapositive 4">
            <a:extLst>
              <a:ext uri="{FF2B5EF4-FFF2-40B4-BE49-F238E27FC236}">
                <a16:creationId xmlns:a16="http://schemas.microsoft.com/office/drawing/2014/main" id="{1FD42D9A-E9D7-410B-B41F-4193933E9945}"/>
              </a:ext>
            </a:extLst>
          </p:cNvPr>
          <p:cNvSpPr>
            <a:spLocks noGrp="1"/>
          </p:cNvSpPr>
          <p:nvPr>
            <p:ph type="sldNum" sz="quarter" idx="12"/>
          </p:nvPr>
        </p:nvSpPr>
        <p:spPr/>
        <p:txBody>
          <a:bodyPr/>
          <a:lstStyle/>
          <a:p>
            <a:fld id="{9AFCA8D8-8241-BE4B-9165-0EE2A5D02B3D}" type="slidenum">
              <a:rPr lang="fr-FR" smtClean="0"/>
              <a:pPr/>
              <a:t>41</a:t>
            </a:fld>
            <a:endParaRPr lang="fr-FR"/>
          </a:p>
        </p:txBody>
      </p:sp>
      <p:pic>
        <p:nvPicPr>
          <p:cNvPr id="14" name="Graphique 13" descr="Signe pouce en haut contour">
            <a:extLst>
              <a:ext uri="{FF2B5EF4-FFF2-40B4-BE49-F238E27FC236}">
                <a16:creationId xmlns:a16="http://schemas.microsoft.com/office/drawing/2014/main" id="{A53C7975-580F-48A3-944D-F115A97489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7873">
            <a:off x="3287182" y="3537243"/>
            <a:ext cx="877415" cy="877415"/>
          </a:xfrm>
          <a:prstGeom prst="rect">
            <a:avLst/>
          </a:prstGeom>
        </p:spPr>
      </p:pic>
      <p:pic>
        <p:nvPicPr>
          <p:cNvPr id="20" name="Graphique 19" descr="Langue des signes contour">
            <a:extLst>
              <a:ext uri="{FF2B5EF4-FFF2-40B4-BE49-F238E27FC236}">
                <a16:creationId xmlns:a16="http://schemas.microsoft.com/office/drawing/2014/main" id="{10C11282-C4E4-4E9D-B800-87270DE1C6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58854">
            <a:off x="5753524" y="5074660"/>
            <a:ext cx="1188426" cy="1188426"/>
          </a:xfrm>
          <a:prstGeom prst="rect">
            <a:avLst/>
          </a:prstGeom>
        </p:spPr>
      </p:pic>
      <p:pic>
        <p:nvPicPr>
          <p:cNvPr id="3" name="Image 2">
            <a:extLst>
              <a:ext uri="{FF2B5EF4-FFF2-40B4-BE49-F238E27FC236}">
                <a16:creationId xmlns:a16="http://schemas.microsoft.com/office/drawing/2014/main" id="{E075220B-2045-4D3D-B5AB-54217CFEA944}"/>
              </a:ext>
            </a:extLst>
          </p:cNvPr>
          <p:cNvPicPr>
            <a:picLocks noChangeAspect="1"/>
          </p:cNvPicPr>
          <p:nvPr/>
        </p:nvPicPr>
        <p:blipFill>
          <a:blip r:embed="rId6"/>
          <a:stretch>
            <a:fillRect/>
          </a:stretch>
        </p:blipFill>
        <p:spPr>
          <a:xfrm>
            <a:off x="4460404" y="3495359"/>
            <a:ext cx="876300" cy="1009650"/>
          </a:xfrm>
          <a:prstGeom prst="rect">
            <a:avLst/>
          </a:prstGeom>
        </p:spPr>
      </p:pic>
      <p:pic>
        <p:nvPicPr>
          <p:cNvPr id="6" name="Image 5">
            <a:extLst>
              <a:ext uri="{FF2B5EF4-FFF2-40B4-BE49-F238E27FC236}">
                <a16:creationId xmlns:a16="http://schemas.microsoft.com/office/drawing/2014/main" id="{730A1303-29DB-4CD5-A12A-AC2A48401E47}"/>
              </a:ext>
            </a:extLst>
          </p:cNvPr>
          <p:cNvPicPr>
            <a:picLocks noChangeAspect="1"/>
          </p:cNvPicPr>
          <p:nvPr/>
        </p:nvPicPr>
        <p:blipFill>
          <a:blip r:embed="rId7"/>
          <a:stretch>
            <a:fillRect/>
          </a:stretch>
        </p:blipFill>
        <p:spPr>
          <a:xfrm rot="15732607">
            <a:off x="8216740" y="3579649"/>
            <a:ext cx="819150" cy="809625"/>
          </a:xfrm>
          <a:prstGeom prst="rect">
            <a:avLst/>
          </a:prstGeom>
        </p:spPr>
      </p:pic>
      <p:pic>
        <p:nvPicPr>
          <p:cNvPr id="9" name="Graphique 8" descr="Contour de visage en colère avec un remplissage uni">
            <a:extLst>
              <a:ext uri="{FF2B5EF4-FFF2-40B4-BE49-F238E27FC236}">
                <a16:creationId xmlns:a16="http://schemas.microsoft.com/office/drawing/2014/main" id="{294C8513-ECE7-4B63-85F5-7051ADA05E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3555" y="4485759"/>
            <a:ext cx="398785" cy="398785"/>
          </a:xfrm>
          <a:prstGeom prst="rect">
            <a:avLst/>
          </a:prstGeom>
        </p:spPr>
      </p:pic>
      <p:pic>
        <p:nvPicPr>
          <p:cNvPr id="11" name="Graphique 10" descr="Contour de visage confus avec un remplissage uni">
            <a:extLst>
              <a:ext uri="{FF2B5EF4-FFF2-40B4-BE49-F238E27FC236}">
                <a16:creationId xmlns:a16="http://schemas.microsoft.com/office/drawing/2014/main" id="{A04DBBCA-4A4D-4B93-B3D6-4B752D41E3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45902" y="4479087"/>
            <a:ext cx="398785" cy="398785"/>
          </a:xfrm>
          <a:prstGeom prst="rect">
            <a:avLst/>
          </a:prstGeom>
        </p:spPr>
      </p:pic>
      <p:pic>
        <p:nvPicPr>
          <p:cNvPr id="16" name="Graphique 15" descr="Contour de visage souriant avec un remplissage uni">
            <a:extLst>
              <a:ext uri="{FF2B5EF4-FFF2-40B4-BE49-F238E27FC236}">
                <a16:creationId xmlns:a16="http://schemas.microsoft.com/office/drawing/2014/main" id="{2FC7298D-D3A4-44CF-A1F8-B834CBCF27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55148" y="4479904"/>
            <a:ext cx="398785" cy="398785"/>
          </a:xfrm>
          <a:prstGeom prst="rect">
            <a:avLst/>
          </a:prstGeom>
        </p:spPr>
      </p:pic>
      <p:pic>
        <p:nvPicPr>
          <p:cNvPr id="29" name="Graphique 28" descr="Contour de visage avec grimace avec un remplissage uni">
            <a:extLst>
              <a:ext uri="{FF2B5EF4-FFF2-40B4-BE49-F238E27FC236}">
                <a16:creationId xmlns:a16="http://schemas.microsoft.com/office/drawing/2014/main" id="{3379FA23-A389-45BE-9532-B49C8D712A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7495" y="4479682"/>
            <a:ext cx="398785" cy="398785"/>
          </a:xfrm>
          <a:prstGeom prst="rect">
            <a:avLst/>
          </a:prstGeom>
        </p:spPr>
      </p:pic>
      <p:pic>
        <p:nvPicPr>
          <p:cNvPr id="31" name="Graphique 30" descr="Contour de visage nerveux avec un remplissage uni">
            <a:extLst>
              <a:ext uri="{FF2B5EF4-FFF2-40B4-BE49-F238E27FC236}">
                <a16:creationId xmlns:a16="http://schemas.microsoft.com/office/drawing/2014/main" id="{FDF962BD-28FD-4BCC-B307-4A5B24E3C73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47269" y="4479088"/>
            <a:ext cx="398785" cy="398785"/>
          </a:xfrm>
          <a:prstGeom prst="rect">
            <a:avLst/>
          </a:prstGeom>
        </p:spPr>
      </p:pic>
      <p:pic>
        <p:nvPicPr>
          <p:cNvPr id="33" name="Image 32">
            <a:extLst>
              <a:ext uri="{FF2B5EF4-FFF2-40B4-BE49-F238E27FC236}">
                <a16:creationId xmlns:a16="http://schemas.microsoft.com/office/drawing/2014/main" id="{16AD6A63-99C0-4A8D-ACB5-115087D024F1}"/>
              </a:ext>
            </a:extLst>
          </p:cNvPr>
          <p:cNvPicPr>
            <a:picLocks noChangeAspect="1"/>
          </p:cNvPicPr>
          <p:nvPr/>
        </p:nvPicPr>
        <p:blipFill>
          <a:blip r:embed="rId18"/>
          <a:stretch>
            <a:fillRect/>
          </a:stretch>
        </p:blipFill>
        <p:spPr>
          <a:xfrm>
            <a:off x="7267094" y="3608171"/>
            <a:ext cx="514422" cy="752580"/>
          </a:xfrm>
          <a:prstGeom prst="rect">
            <a:avLst/>
          </a:prstGeom>
        </p:spPr>
      </p:pic>
      <p:pic>
        <p:nvPicPr>
          <p:cNvPr id="35" name="Image 34">
            <a:extLst>
              <a:ext uri="{FF2B5EF4-FFF2-40B4-BE49-F238E27FC236}">
                <a16:creationId xmlns:a16="http://schemas.microsoft.com/office/drawing/2014/main" id="{E477E211-45ED-4151-ABEE-D34D4D40AD6F}"/>
              </a:ext>
            </a:extLst>
          </p:cNvPr>
          <p:cNvPicPr>
            <a:picLocks noChangeAspect="1"/>
          </p:cNvPicPr>
          <p:nvPr/>
        </p:nvPicPr>
        <p:blipFill>
          <a:blip r:embed="rId19"/>
          <a:stretch>
            <a:fillRect/>
          </a:stretch>
        </p:blipFill>
        <p:spPr>
          <a:xfrm>
            <a:off x="5977304" y="3608171"/>
            <a:ext cx="476316" cy="819264"/>
          </a:xfrm>
          <a:prstGeom prst="rect">
            <a:avLst/>
          </a:prstGeom>
        </p:spPr>
      </p:pic>
    </p:spTree>
    <p:extLst>
      <p:ext uri="{BB962C8B-B14F-4D97-AF65-F5344CB8AC3E}">
        <p14:creationId xmlns:p14="http://schemas.microsoft.com/office/powerpoint/2010/main" val="183789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7">
            <a:extLst>
              <a:ext uri="{FF2B5EF4-FFF2-40B4-BE49-F238E27FC236}">
                <a16:creationId xmlns:a16="http://schemas.microsoft.com/office/drawing/2014/main" id="{45BD0CBD-2278-4870-B291-E7DADC48CD8C}"/>
              </a:ext>
            </a:extLst>
          </p:cNvPr>
          <p:cNvSpPr>
            <a:spLocks noGrp="1"/>
          </p:cNvSpPr>
          <p:nvPr>
            <p:ph type="subTitle" idx="1"/>
          </p:nvPr>
        </p:nvSpPr>
        <p:spPr>
          <a:xfrm>
            <a:off x="5254125" y="763351"/>
            <a:ext cx="5245579" cy="1056307"/>
          </a:xfrm>
        </p:spPr>
        <p:txBody>
          <a:bodyPr anchor="t">
            <a:normAutofit fontScale="92500" lnSpcReduction="20000"/>
          </a:bodyPr>
          <a:lstStyle/>
          <a:p>
            <a:r>
              <a:rPr lang="fr-FR" sz="1600" dirty="0"/>
              <a:t>Analyste fonctionnel / Intégrateur sénior</a:t>
            </a:r>
          </a:p>
          <a:p>
            <a:r>
              <a:rPr lang="fr-FR" sz="1600" dirty="0"/>
              <a:t>                    LYON</a:t>
            </a:r>
            <a:br>
              <a:rPr lang="fr-FR" sz="1600" dirty="0"/>
            </a:br>
            <a:r>
              <a:rPr lang="en-US" sz="1600" dirty="0"/>
              <a:t>+33 </a:t>
            </a:r>
            <a:r>
              <a:rPr lang="fr-FR" sz="1600" dirty="0"/>
              <a:t>(0)4 72 33 78 30</a:t>
            </a:r>
          </a:p>
          <a:p>
            <a:r>
              <a:rPr lang="fr-FR" sz="1600" b="1" u="sng" dirty="0"/>
              <a:t>Corinne.Vin@Viseo.com</a:t>
            </a:r>
            <a:endParaRPr lang="fr-FR" sz="1600" dirty="0">
              <a:latin typeface="+mj-lt"/>
            </a:endParaRPr>
          </a:p>
        </p:txBody>
      </p:sp>
      <p:sp>
        <p:nvSpPr>
          <p:cNvPr id="4" name="Titre 3"/>
          <p:cNvSpPr>
            <a:spLocks noGrp="1"/>
          </p:cNvSpPr>
          <p:nvPr>
            <p:ph type="ctrTitle"/>
          </p:nvPr>
        </p:nvSpPr>
        <p:spPr>
          <a:xfrm>
            <a:off x="5211261" y="181776"/>
            <a:ext cx="5676371" cy="581577"/>
          </a:xfrm>
        </p:spPr>
        <p:txBody>
          <a:bodyPr>
            <a:normAutofit/>
          </a:bodyPr>
          <a:lstStyle/>
          <a:p>
            <a:r>
              <a:rPr lang="fr-FR" sz="2000" b="1" dirty="0"/>
              <a:t>Corinne VIN</a:t>
            </a:r>
          </a:p>
        </p:txBody>
      </p:sp>
      <p:sp>
        <p:nvSpPr>
          <p:cNvPr id="6" name="Titre 3">
            <a:extLst>
              <a:ext uri="{FF2B5EF4-FFF2-40B4-BE49-F238E27FC236}">
                <a16:creationId xmlns:a16="http://schemas.microsoft.com/office/drawing/2014/main" id="{1B82094E-F77C-46F1-BE10-727500EA85A1}"/>
              </a:ext>
            </a:extLst>
          </p:cNvPr>
          <p:cNvSpPr txBox="1">
            <a:spLocks/>
          </p:cNvSpPr>
          <p:nvPr/>
        </p:nvSpPr>
        <p:spPr>
          <a:xfrm>
            <a:off x="5168397" y="2164030"/>
            <a:ext cx="5676371" cy="581577"/>
          </a:xfrm>
          <a:prstGeom prst="rect">
            <a:avLst/>
          </a:prstGeom>
        </p:spPr>
        <p:txBody>
          <a:bodyPr wrap="square" anchor="ctr">
            <a:normAutofit/>
          </a:bodyPr>
          <a:lstStyle>
            <a:lvl1pPr algn="l" defTabSz="290290" rtl="0" eaLnBrk="1" latinLnBrk="0" hangingPunct="1">
              <a:spcBef>
                <a:spcPct val="0"/>
              </a:spcBef>
              <a:buNone/>
              <a:defRPr sz="3239" b="0" i="0" kern="1200">
                <a:solidFill>
                  <a:schemeClr val="bg1"/>
                </a:solidFill>
                <a:latin typeface="+mj-lt"/>
                <a:ea typeface="Montserrat Light" charset="0"/>
                <a:cs typeface="Montserrat Light" charset="0"/>
              </a:defRPr>
            </a:lvl1pPr>
          </a:lstStyle>
          <a:p>
            <a:endParaRPr lang="fr-FR" sz="2000" b="1" dirty="0"/>
          </a:p>
        </p:txBody>
      </p:sp>
      <p:pic>
        <p:nvPicPr>
          <p:cNvPr id="3" name="Image 2">
            <a:extLst>
              <a:ext uri="{FF2B5EF4-FFF2-40B4-BE49-F238E27FC236}">
                <a16:creationId xmlns:a16="http://schemas.microsoft.com/office/drawing/2014/main" id="{6FA4438A-D560-445A-AAFF-20F712A715CA}"/>
              </a:ext>
            </a:extLst>
          </p:cNvPr>
          <p:cNvPicPr>
            <a:picLocks noChangeAspect="1"/>
          </p:cNvPicPr>
          <p:nvPr/>
        </p:nvPicPr>
        <p:blipFill>
          <a:blip r:embed="rId2"/>
          <a:stretch>
            <a:fillRect/>
          </a:stretch>
        </p:blipFill>
        <p:spPr>
          <a:xfrm>
            <a:off x="5346881" y="1035424"/>
            <a:ext cx="816615" cy="170721"/>
          </a:xfrm>
          <a:prstGeom prst="rect">
            <a:avLst/>
          </a:prstGeom>
        </p:spPr>
      </p:pic>
    </p:spTree>
    <p:extLst>
      <p:ext uri="{BB962C8B-B14F-4D97-AF65-F5344CB8AC3E}">
        <p14:creationId xmlns:p14="http://schemas.microsoft.com/office/powerpoint/2010/main" val="28108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Espace réservé du texte 3">
            <a:extLst>
              <a:ext uri="{FF2B5EF4-FFF2-40B4-BE49-F238E27FC236}">
                <a16:creationId xmlns:a16="http://schemas.microsoft.com/office/drawing/2014/main" id="{29549BD7-5483-40D7-BAE5-33C0B6FA7E85}"/>
              </a:ext>
            </a:extLst>
          </p:cNvPr>
          <p:cNvSpPr txBox="1">
            <a:spLocks/>
          </p:cNvSpPr>
          <p:nvPr/>
        </p:nvSpPr>
        <p:spPr>
          <a:xfrm>
            <a:off x="435053" y="929986"/>
            <a:ext cx="9573509" cy="1519593"/>
          </a:xfrm>
          <a:prstGeom prst="rect">
            <a:avLst/>
          </a:prstGeom>
        </p:spPr>
        <p:txBody>
          <a:bodyPr vert="horz" lIns="91440" tIns="45720" rIns="91440" bIns="45720" rtlCol="0">
            <a:normAutofit/>
          </a:bodyPr>
          <a:lstStyle>
            <a:lvl1pPr marL="217717" indent="-217717" algn="l" defTabSz="914400" rtl="0" eaLnBrk="1" latinLnBrk="0" hangingPunct="1">
              <a:lnSpc>
                <a:spcPct val="90000"/>
              </a:lnSpc>
              <a:spcBef>
                <a:spcPts val="1000"/>
              </a:spcBef>
              <a:buFontTx/>
              <a:buBlip>
                <a:blip r:embed="rId3"/>
              </a:buBlip>
              <a:defRPr lang="fr-FR" sz="1400" kern="1200" dirty="0" smtClean="0">
                <a:solidFill>
                  <a:schemeClr val="tx1">
                    <a:lumMod val="50000"/>
                  </a:schemeClr>
                </a:solidFill>
                <a:latin typeface="+mn-lt"/>
                <a:ea typeface="Montserrat Light" charset="0"/>
                <a:cs typeface="Montserrat Light" charset="0"/>
              </a:defRPr>
            </a:lvl1pPr>
            <a:lvl2pPr marL="471722" indent="-181431" algn="l" defTabSz="914400" rtl="0" eaLnBrk="1" latinLnBrk="0" hangingPunct="1">
              <a:lnSpc>
                <a:spcPct val="90000"/>
              </a:lnSpc>
              <a:spcBef>
                <a:spcPts val="500"/>
              </a:spcBef>
              <a:buFont typeface="Arial" panose="020B0604020202020204" pitchFamily="34" charset="0"/>
              <a:buChar char="•"/>
              <a:defRPr lang="fr-FR" sz="1200" kern="1200" dirty="0" smtClean="0">
                <a:solidFill>
                  <a:schemeClr val="tx1">
                    <a:lumMod val="50000"/>
                  </a:schemeClr>
                </a:solidFill>
                <a:latin typeface="+mn-lt"/>
                <a:ea typeface="Montserrat Light" charset="0"/>
                <a:cs typeface="Montserrat Light" charset="0"/>
              </a:defRPr>
            </a:lvl2pPr>
            <a:lvl3pPr marL="725726" indent="-145144" algn="l" defTabSz="914400" rtl="0" eaLnBrk="1" latinLnBrk="0" hangingPunct="1">
              <a:lnSpc>
                <a:spcPct val="90000"/>
              </a:lnSpc>
              <a:spcBef>
                <a:spcPts val="500"/>
              </a:spcBef>
              <a:buFont typeface="Wingdings" panose="05000000000000000000" pitchFamily="2" charset="2"/>
              <a:buChar char="ü"/>
              <a:defRPr lang="fr-FR" sz="1050" kern="1200" dirty="0" smtClean="0">
                <a:solidFill>
                  <a:schemeClr val="tx1">
                    <a:lumMod val="50000"/>
                  </a:schemeClr>
                </a:solidFill>
                <a:latin typeface="+mn-lt"/>
                <a:ea typeface="Montserrat Light" charset="0"/>
                <a:cs typeface="Montserrat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050" kern="1200" dirty="0" smtClean="0">
                <a:solidFill>
                  <a:schemeClr val="tx1">
                    <a:lumMod val="50000"/>
                  </a:schemeClr>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1" dirty="0">
                <a:solidFill>
                  <a:srgbClr val="00B0F0"/>
                </a:solidFill>
              </a:rPr>
              <a:t>Résultat d’un test fonctionnel</a:t>
            </a:r>
          </a:p>
          <a:p>
            <a:pPr lvl="1"/>
            <a:r>
              <a:rPr lang="fr-FR" sz="1400" dirty="0">
                <a:solidFill>
                  <a:schemeClr val="tx1"/>
                </a:solidFill>
              </a:rPr>
              <a:t>Si au moins 1 étape échoue -&gt; Tout le test est en erreur. -&gt; La qualité n’est pas au rdv.</a:t>
            </a:r>
          </a:p>
          <a:p>
            <a:pPr lvl="1"/>
            <a:r>
              <a:rPr lang="fr-FR" sz="1400" dirty="0">
                <a:solidFill>
                  <a:schemeClr val="tx1"/>
                </a:solidFill>
              </a:rPr>
              <a:t>Si toutes les étapes passent sans erreur -&gt; Le test est en succès. -&gt; C’est un signe de qualité.</a:t>
            </a:r>
          </a:p>
          <a:p>
            <a:pPr lvl="1"/>
            <a:endParaRPr lang="fr-FR" sz="1400" dirty="0"/>
          </a:p>
          <a:p>
            <a:r>
              <a:rPr lang="fr-FR" sz="1600" b="1" dirty="0">
                <a:solidFill>
                  <a:srgbClr val="00B0F0"/>
                </a:solidFill>
              </a:rPr>
              <a:t>Coût, rapidité et quantité des principaux tests</a:t>
            </a:r>
          </a:p>
          <a:p>
            <a:pPr marL="0" indent="0">
              <a:buNone/>
            </a:pPr>
            <a:endParaRPr lang="fr-FR" sz="1600" b="1" dirty="0">
              <a:solidFill>
                <a:srgbClr val="00B0F0"/>
              </a:solidFill>
            </a:endParaRPr>
          </a:p>
          <a:p>
            <a:pPr marL="290291" lvl="1" indent="0">
              <a:buNone/>
            </a:pPr>
            <a:endParaRPr lang="fr-FR" sz="1400" dirty="0"/>
          </a:p>
          <a:p>
            <a:pPr lvl="1"/>
            <a:endParaRPr lang="fr-FR" sz="1400" dirty="0"/>
          </a:p>
          <a:p>
            <a:pPr lvl="1"/>
            <a:endParaRPr lang="fr-FR" sz="1400" dirty="0"/>
          </a:p>
          <a:p>
            <a:endParaRPr lang="fr-FR" sz="1600" b="1" dirty="0">
              <a:solidFill>
                <a:srgbClr val="00B0F0"/>
              </a:solidFill>
            </a:endParaRPr>
          </a:p>
          <a:p>
            <a:pPr marL="580582" lvl="2" indent="0">
              <a:buFont typeface="Wingdings" panose="05000000000000000000" pitchFamily="2" charset="2"/>
              <a:buNone/>
            </a:pPr>
            <a:endParaRPr lang="fr-FR" sz="1400" dirty="0"/>
          </a:p>
          <a:p>
            <a:pPr lvl="1"/>
            <a:endParaRPr lang="fr-FR" sz="1400" dirty="0"/>
          </a:p>
          <a:p>
            <a:pPr lvl="1"/>
            <a:endParaRPr lang="fr-FR" sz="1400" dirty="0"/>
          </a:p>
          <a:p>
            <a:pPr lvl="1"/>
            <a:endParaRPr lang="fr-FR" sz="1400" dirty="0"/>
          </a:p>
          <a:p>
            <a:endParaRPr lang="fr-FR" sz="1600" dirty="0"/>
          </a:p>
        </p:txBody>
      </p:sp>
      <p:grpSp>
        <p:nvGrpSpPr>
          <p:cNvPr id="24" name="Groupe 23">
            <a:extLst>
              <a:ext uri="{FF2B5EF4-FFF2-40B4-BE49-F238E27FC236}">
                <a16:creationId xmlns:a16="http://schemas.microsoft.com/office/drawing/2014/main" id="{4E6C0B86-1776-4D1A-B822-ED03323CD49F}"/>
              </a:ext>
            </a:extLst>
          </p:cNvPr>
          <p:cNvGrpSpPr/>
          <p:nvPr/>
        </p:nvGrpSpPr>
        <p:grpSpPr>
          <a:xfrm>
            <a:off x="3790404" y="2971752"/>
            <a:ext cx="2980677" cy="2475772"/>
            <a:chOff x="2540122" y="1935333"/>
            <a:chExt cx="2980677" cy="2475772"/>
          </a:xfrm>
        </p:grpSpPr>
        <p:sp>
          <p:nvSpPr>
            <p:cNvPr id="12" name="Losange 11">
              <a:extLst>
                <a:ext uri="{FF2B5EF4-FFF2-40B4-BE49-F238E27FC236}">
                  <a16:creationId xmlns:a16="http://schemas.microsoft.com/office/drawing/2014/main" id="{8CB24C65-9CB0-4B22-8A3C-5EE9400F76EA}"/>
                </a:ext>
              </a:extLst>
            </p:cNvPr>
            <p:cNvSpPr/>
            <p:nvPr/>
          </p:nvSpPr>
          <p:spPr>
            <a:xfrm rot="20864182">
              <a:off x="3625059" y="2555687"/>
              <a:ext cx="765691" cy="174492"/>
            </a:xfrm>
            <a:prstGeom prst="diamon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Losange 12">
              <a:extLst>
                <a:ext uri="{FF2B5EF4-FFF2-40B4-BE49-F238E27FC236}">
                  <a16:creationId xmlns:a16="http://schemas.microsoft.com/office/drawing/2014/main" id="{3F252273-E71B-4ECA-BC9A-93CC3E34263E}"/>
                </a:ext>
              </a:extLst>
            </p:cNvPr>
            <p:cNvSpPr/>
            <p:nvPr/>
          </p:nvSpPr>
          <p:spPr>
            <a:xfrm rot="21232938">
              <a:off x="3118375" y="3473321"/>
              <a:ext cx="1784513" cy="185764"/>
            </a:xfrm>
            <a:prstGeom prst="diamond">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rapèze 2">
              <a:extLst>
                <a:ext uri="{FF2B5EF4-FFF2-40B4-BE49-F238E27FC236}">
                  <a16:creationId xmlns:a16="http://schemas.microsoft.com/office/drawing/2014/main" id="{9E4CAAA1-63C4-4F5E-B090-41B45DE1D9C4}"/>
                </a:ext>
              </a:extLst>
            </p:cNvPr>
            <p:cNvSpPr/>
            <p:nvPr/>
          </p:nvSpPr>
          <p:spPr>
            <a:xfrm>
              <a:off x="2540122" y="3658916"/>
              <a:ext cx="2980677" cy="752189"/>
            </a:xfrm>
            <a:prstGeom prst="trapezoid">
              <a:avLst>
                <a:gd name="adj" fmla="val 71754"/>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apèze 6">
              <a:extLst>
                <a:ext uri="{FF2B5EF4-FFF2-40B4-BE49-F238E27FC236}">
                  <a16:creationId xmlns:a16="http://schemas.microsoft.com/office/drawing/2014/main" id="{FEA69D64-CCCA-4A34-8088-EB6105EC8907}"/>
                </a:ext>
              </a:extLst>
            </p:cNvPr>
            <p:cNvSpPr/>
            <p:nvPr/>
          </p:nvSpPr>
          <p:spPr>
            <a:xfrm>
              <a:off x="3116059" y="2722869"/>
              <a:ext cx="1828801" cy="752190"/>
            </a:xfrm>
            <a:prstGeom prst="trapezoid">
              <a:avLst>
                <a:gd name="adj" fmla="val 6601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isocèle 8">
              <a:extLst>
                <a:ext uri="{FF2B5EF4-FFF2-40B4-BE49-F238E27FC236}">
                  <a16:creationId xmlns:a16="http://schemas.microsoft.com/office/drawing/2014/main" id="{F92F6AD8-0EEC-4AB2-9EDE-8337F1DD22D7}"/>
                </a:ext>
              </a:extLst>
            </p:cNvPr>
            <p:cNvSpPr/>
            <p:nvPr/>
          </p:nvSpPr>
          <p:spPr>
            <a:xfrm>
              <a:off x="3648722" y="1935333"/>
              <a:ext cx="765697" cy="621436"/>
            </a:xfrm>
            <a:prstGeom prst="triangl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ZoneTexte 18">
            <a:extLst>
              <a:ext uri="{FF2B5EF4-FFF2-40B4-BE49-F238E27FC236}">
                <a16:creationId xmlns:a16="http://schemas.microsoft.com/office/drawing/2014/main" id="{A63992DD-C69E-49CA-A1FE-5668DF385550}"/>
              </a:ext>
            </a:extLst>
          </p:cNvPr>
          <p:cNvSpPr txBox="1"/>
          <p:nvPr/>
        </p:nvSpPr>
        <p:spPr>
          <a:xfrm>
            <a:off x="775347" y="3310509"/>
            <a:ext cx="6108700" cy="338554"/>
          </a:xfrm>
          <a:prstGeom prst="rect">
            <a:avLst/>
          </a:prstGeom>
          <a:noFill/>
        </p:spPr>
        <p:txBody>
          <a:bodyPr wrap="square">
            <a:spAutoFit/>
          </a:bodyPr>
          <a:lstStyle>
            <a:defPPr>
              <a:defRPr lang="fr-FR"/>
            </a:defPPr>
            <a:lvl1pPr>
              <a:defRPr b="1">
                <a:solidFill>
                  <a:srgbClr val="00B0F0"/>
                </a:solidFill>
              </a:defRPr>
            </a:lvl1pPr>
          </a:lstStyle>
          <a:p>
            <a:pPr marL="285750" indent="-285750">
              <a:buFont typeface="Arial" panose="020B0604020202020204" pitchFamily="34" charset="0"/>
              <a:buChar char="•"/>
            </a:pPr>
            <a:r>
              <a:rPr lang="fr-FR" sz="1600" b="0" dirty="0">
                <a:solidFill>
                  <a:schemeClr val="tx1"/>
                </a:solidFill>
              </a:rPr>
              <a:t>Tests fonctionnels</a:t>
            </a:r>
          </a:p>
        </p:txBody>
      </p:sp>
      <p:sp>
        <p:nvSpPr>
          <p:cNvPr id="20" name="ZoneTexte 19">
            <a:extLst>
              <a:ext uri="{FF2B5EF4-FFF2-40B4-BE49-F238E27FC236}">
                <a16:creationId xmlns:a16="http://schemas.microsoft.com/office/drawing/2014/main" id="{83DBF642-877A-42F9-A507-BDB422B11A9A}"/>
              </a:ext>
            </a:extLst>
          </p:cNvPr>
          <p:cNvSpPr txBox="1"/>
          <p:nvPr/>
        </p:nvSpPr>
        <p:spPr>
          <a:xfrm>
            <a:off x="775347" y="4212913"/>
            <a:ext cx="6108700" cy="338554"/>
          </a:xfrm>
          <a:prstGeom prst="rect">
            <a:avLst/>
          </a:prstGeom>
          <a:noFill/>
        </p:spPr>
        <p:txBody>
          <a:bodyPr wrap="square">
            <a:spAutoFit/>
          </a:bodyPr>
          <a:lstStyle/>
          <a:p>
            <a:pPr marL="285750" indent="-285750">
              <a:buFont typeface="Arial" panose="020B0604020202020204" pitchFamily="34" charset="0"/>
              <a:buChar char="•"/>
            </a:pPr>
            <a:r>
              <a:rPr lang="fr-FR" sz="1600" dirty="0"/>
              <a:t>Tests d’intégration</a:t>
            </a:r>
          </a:p>
        </p:txBody>
      </p:sp>
      <p:sp>
        <p:nvSpPr>
          <p:cNvPr id="21" name="ZoneTexte 20">
            <a:extLst>
              <a:ext uri="{FF2B5EF4-FFF2-40B4-BE49-F238E27FC236}">
                <a16:creationId xmlns:a16="http://schemas.microsoft.com/office/drawing/2014/main" id="{234DA18B-9ADE-48EF-BEFE-16E8E053A0DA}"/>
              </a:ext>
            </a:extLst>
          </p:cNvPr>
          <p:cNvSpPr txBox="1"/>
          <p:nvPr/>
        </p:nvSpPr>
        <p:spPr>
          <a:xfrm>
            <a:off x="768878" y="5183471"/>
            <a:ext cx="6108700" cy="338554"/>
          </a:xfrm>
          <a:prstGeom prst="rect">
            <a:avLst/>
          </a:prstGeom>
          <a:noFill/>
        </p:spPr>
        <p:txBody>
          <a:bodyPr wrap="square">
            <a:spAutoFit/>
          </a:bodyPr>
          <a:lstStyle/>
          <a:p>
            <a:pPr marL="285750" indent="-285750">
              <a:buFont typeface="Arial" panose="020B0604020202020204" pitchFamily="34" charset="0"/>
              <a:buChar char="•"/>
            </a:pPr>
            <a:r>
              <a:rPr lang="fr-FR" sz="1600" dirty="0"/>
              <a:t>Test unitaires</a:t>
            </a:r>
          </a:p>
        </p:txBody>
      </p:sp>
      <p:pic>
        <p:nvPicPr>
          <p:cNvPr id="30" name="Graphique 29" descr="Escargot contour">
            <a:extLst>
              <a:ext uri="{FF2B5EF4-FFF2-40B4-BE49-F238E27FC236}">
                <a16:creationId xmlns:a16="http://schemas.microsoft.com/office/drawing/2014/main" id="{A5A45EA0-770C-4AF5-86E3-04E4FD9A99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353" y="2931937"/>
            <a:ext cx="914400" cy="914400"/>
          </a:xfrm>
          <a:prstGeom prst="rect">
            <a:avLst/>
          </a:prstGeom>
          <a:effectLst>
            <a:outerShdw blurRad="50800" dist="38100" dir="5400000" algn="t" rotWithShape="0">
              <a:prstClr val="black">
                <a:alpha val="40000"/>
              </a:prstClr>
            </a:outerShdw>
          </a:effectLst>
        </p:spPr>
      </p:pic>
      <p:grpSp>
        <p:nvGrpSpPr>
          <p:cNvPr id="41" name="Groupe 40">
            <a:extLst>
              <a:ext uri="{FF2B5EF4-FFF2-40B4-BE49-F238E27FC236}">
                <a16:creationId xmlns:a16="http://schemas.microsoft.com/office/drawing/2014/main" id="{827B3ED4-F49B-431B-998F-448F15F4A201}"/>
              </a:ext>
            </a:extLst>
          </p:cNvPr>
          <p:cNvGrpSpPr/>
          <p:nvPr/>
        </p:nvGrpSpPr>
        <p:grpSpPr>
          <a:xfrm>
            <a:off x="6892961" y="4657474"/>
            <a:ext cx="810060" cy="810060"/>
            <a:chOff x="5610810" y="3525685"/>
            <a:chExt cx="810060" cy="810060"/>
          </a:xfrm>
        </p:grpSpPr>
        <p:pic>
          <p:nvPicPr>
            <p:cNvPr id="32" name="Graphique 31" descr="Fusée contour">
              <a:extLst>
                <a:ext uri="{FF2B5EF4-FFF2-40B4-BE49-F238E27FC236}">
                  <a16:creationId xmlns:a16="http://schemas.microsoft.com/office/drawing/2014/main" id="{C73E1542-1B9C-416E-9D23-E4C942E641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0810" y="3525685"/>
              <a:ext cx="810060" cy="810060"/>
            </a:xfrm>
            <a:prstGeom prst="rect">
              <a:avLst/>
            </a:prstGeom>
            <a:effectLst>
              <a:outerShdw blurRad="50800" dist="38100" dir="5400000" algn="t" rotWithShape="0">
                <a:prstClr val="black">
                  <a:alpha val="40000"/>
                </a:prstClr>
              </a:outerShdw>
            </a:effectLst>
          </p:spPr>
        </p:pic>
        <p:cxnSp>
          <p:nvCxnSpPr>
            <p:cNvPr id="34" name="Connecteur droit 33">
              <a:extLst>
                <a:ext uri="{FF2B5EF4-FFF2-40B4-BE49-F238E27FC236}">
                  <a16:creationId xmlns:a16="http://schemas.microsoft.com/office/drawing/2014/main" id="{0FB2CB8F-AAD2-4D90-8E75-679B8DDD4927}"/>
                </a:ext>
              </a:extLst>
            </p:cNvPr>
            <p:cNvCxnSpPr>
              <a:cxnSpLocks/>
            </p:cNvCxnSpPr>
            <p:nvPr/>
          </p:nvCxnSpPr>
          <p:spPr>
            <a:xfrm flipH="1">
              <a:off x="5610810" y="4064141"/>
              <a:ext cx="147388" cy="119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42739398-E92B-4EA6-9B28-CB5422EFEAEC}"/>
                </a:ext>
              </a:extLst>
            </p:cNvPr>
            <p:cNvCxnSpPr>
              <a:cxnSpLocks/>
            </p:cNvCxnSpPr>
            <p:nvPr/>
          </p:nvCxnSpPr>
          <p:spPr>
            <a:xfrm flipH="1">
              <a:off x="5763210" y="4175816"/>
              <a:ext cx="117826" cy="159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1E795A8B-8337-45A2-8B7C-3FFD95617D91}"/>
                </a:ext>
              </a:extLst>
            </p:cNvPr>
            <p:cNvCxnSpPr>
              <a:cxnSpLocks/>
            </p:cNvCxnSpPr>
            <p:nvPr/>
          </p:nvCxnSpPr>
          <p:spPr>
            <a:xfrm flipH="1">
              <a:off x="5613316" y="4213225"/>
              <a:ext cx="112472" cy="12013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Titre 1">
            <a:extLst>
              <a:ext uri="{FF2B5EF4-FFF2-40B4-BE49-F238E27FC236}">
                <a16:creationId xmlns:a16="http://schemas.microsoft.com/office/drawing/2014/main" id="{8CC6C24C-7B64-4DC8-9774-7E7F906E92FE}"/>
              </a:ext>
            </a:extLst>
          </p:cNvPr>
          <p:cNvSpPr txBox="1">
            <a:spLocks/>
          </p:cNvSpPr>
          <p:nvPr/>
        </p:nvSpPr>
        <p:spPr>
          <a:xfrm>
            <a:off x="494415" y="97303"/>
            <a:ext cx="10935584" cy="418376"/>
          </a:xfrm>
          <a:prstGeom prst="rect">
            <a:avLst/>
          </a:prstGeom>
        </p:spPr>
        <p:txBody>
          <a:bodyPr vert="horz" lIns="91440" tIns="45720" rIns="91440" bIns="0" rtlCol="0" anchor="b" anchorCtr="0">
            <a:noAutofit/>
          </a:bodyPr>
          <a:lstStyle>
            <a:lvl1pPr algn="l" defTabSz="290290" rtl="0" eaLnBrk="1" latinLnBrk="0" hangingPunct="1">
              <a:lnSpc>
                <a:spcPct val="100000"/>
              </a:lnSpc>
              <a:spcBef>
                <a:spcPts val="0"/>
              </a:spcBef>
              <a:buNone/>
              <a:defRPr lang="fr-FR" sz="1800" b="1" kern="1200" cap="all" baseline="0" dirty="0">
                <a:solidFill>
                  <a:schemeClr val="tx1">
                    <a:lumMod val="50000"/>
                  </a:schemeClr>
                </a:solidFill>
                <a:latin typeface="+mn-lt"/>
                <a:ea typeface="Montserrat" charset="0"/>
                <a:cs typeface="Montserrat" charset="0"/>
              </a:defRPr>
            </a:lvl1pPr>
          </a:lstStyle>
          <a:p>
            <a:r>
              <a:rPr lang="fr-FR" dirty="0"/>
              <a:t>Rappels sur les tests fonctionnels (2/2)</a:t>
            </a:r>
          </a:p>
        </p:txBody>
      </p:sp>
      <p:sp>
        <p:nvSpPr>
          <p:cNvPr id="46" name="Croix 45">
            <a:extLst>
              <a:ext uri="{FF2B5EF4-FFF2-40B4-BE49-F238E27FC236}">
                <a16:creationId xmlns:a16="http://schemas.microsoft.com/office/drawing/2014/main" id="{B5732471-804A-4CDC-BD04-7D7953E14259}"/>
              </a:ext>
            </a:extLst>
          </p:cNvPr>
          <p:cNvSpPr/>
          <p:nvPr/>
        </p:nvSpPr>
        <p:spPr>
          <a:xfrm rot="2670131">
            <a:off x="7391165" y="1091477"/>
            <a:ext cx="385556" cy="388763"/>
          </a:xfrm>
          <a:prstGeom prst="plus">
            <a:avLst>
              <a:gd name="adj" fmla="val 41653"/>
            </a:avLst>
          </a:prstGeom>
          <a:gradFill flip="none" rotWithShape="1">
            <a:gsLst>
              <a:gs pos="61000">
                <a:srgbClr val="DC3E24"/>
              </a:gs>
              <a:gs pos="90000">
                <a:schemeClr val="accent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Image 47">
            <a:extLst>
              <a:ext uri="{FF2B5EF4-FFF2-40B4-BE49-F238E27FC236}">
                <a16:creationId xmlns:a16="http://schemas.microsoft.com/office/drawing/2014/main" id="{826225B6-9099-4493-AF20-6EC3163E68D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57686" y="1285859"/>
            <a:ext cx="366260" cy="503737"/>
          </a:xfrm>
          <a:prstGeom prst="rect">
            <a:avLst/>
          </a:prstGeom>
        </p:spPr>
      </p:pic>
      <p:grpSp>
        <p:nvGrpSpPr>
          <p:cNvPr id="8" name="Groupe 7">
            <a:extLst>
              <a:ext uri="{FF2B5EF4-FFF2-40B4-BE49-F238E27FC236}">
                <a16:creationId xmlns:a16="http://schemas.microsoft.com/office/drawing/2014/main" id="{CD06B848-B51E-4BC5-9118-E2F91C7D9B2A}"/>
              </a:ext>
            </a:extLst>
          </p:cNvPr>
          <p:cNvGrpSpPr/>
          <p:nvPr/>
        </p:nvGrpSpPr>
        <p:grpSpPr>
          <a:xfrm>
            <a:off x="4192306" y="3372572"/>
            <a:ext cx="573000" cy="220422"/>
            <a:chOff x="8687410" y="2788801"/>
            <a:chExt cx="573000" cy="220422"/>
          </a:xfrm>
        </p:grpSpPr>
        <p:pic>
          <p:nvPicPr>
            <p:cNvPr id="6" name="Graphique 5" descr="Euro avec un remplissage uni">
              <a:extLst>
                <a:ext uri="{FF2B5EF4-FFF2-40B4-BE49-F238E27FC236}">
                  <a16:creationId xmlns:a16="http://schemas.microsoft.com/office/drawing/2014/main" id="{9CD913BD-1F18-46AD-9786-4509B81017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87410" y="2789287"/>
              <a:ext cx="219936" cy="219936"/>
            </a:xfrm>
            <a:prstGeom prst="rect">
              <a:avLst/>
            </a:prstGeom>
            <a:effectLst>
              <a:outerShdw blurRad="50800" dist="38100" dir="5400000" algn="t" rotWithShape="0">
                <a:prstClr val="black">
                  <a:alpha val="40000"/>
                </a:prstClr>
              </a:outerShdw>
            </a:effectLst>
          </p:spPr>
        </p:pic>
        <p:pic>
          <p:nvPicPr>
            <p:cNvPr id="33" name="Graphique 32" descr="Euro avec un remplissage uni">
              <a:extLst>
                <a:ext uri="{FF2B5EF4-FFF2-40B4-BE49-F238E27FC236}">
                  <a16:creationId xmlns:a16="http://schemas.microsoft.com/office/drawing/2014/main" id="{D613C90E-0248-4D43-A134-1853A9024B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62912" y="2789287"/>
              <a:ext cx="219936" cy="219936"/>
            </a:xfrm>
            <a:prstGeom prst="rect">
              <a:avLst/>
            </a:prstGeom>
            <a:effectLst>
              <a:outerShdw blurRad="50800" dist="38100" dir="5400000" algn="t" rotWithShape="0">
                <a:prstClr val="black">
                  <a:alpha val="40000"/>
                </a:prstClr>
              </a:outerShdw>
            </a:effectLst>
          </p:spPr>
        </p:pic>
        <p:pic>
          <p:nvPicPr>
            <p:cNvPr id="35" name="Graphique 34" descr="Euro avec un remplissage uni">
              <a:extLst>
                <a:ext uri="{FF2B5EF4-FFF2-40B4-BE49-F238E27FC236}">
                  <a16:creationId xmlns:a16="http://schemas.microsoft.com/office/drawing/2014/main" id="{3F4E78AD-34F0-40F5-B964-73EC40D761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0474" y="2788801"/>
              <a:ext cx="219936" cy="219936"/>
            </a:xfrm>
            <a:prstGeom prst="rect">
              <a:avLst/>
            </a:prstGeom>
            <a:effectLst>
              <a:outerShdw blurRad="50800" dist="38100" dir="5400000" algn="t" rotWithShape="0">
                <a:prstClr val="black">
                  <a:alpha val="40000"/>
                </a:prstClr>
              </a:outerShdw>
            </a:effectLst>
          </p:spPr>
        </p:pic>
      </p:grpSp>
      <p:pic>
        <p:nvPicPr>
          <p:cNvPr id="37" name="Graphique 36" descr="Euro avec un remplissage uni">
            <a:extLst>
              <a:ext uri="{FF2B5EF4-FFF2-40B4-BE49-F238E27FC236}">
                <a16:creationId xmlns:a16="http://schemas.microsoft.com/office/drawing/2014/main" id="{B35785C1-13B6-42F8-BA91-9A0BCC8E3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57994" y="5247457"/>
            <a:ext cx="219936" cy="219936"/>
          </a:xfrm>
          <a:prstGeom prst="rect">
            <a:avLst/>
          </a:prstGeom>
          <a:effectLst>
            <a:outerShdw blurRad="50800" dist="38100" dir="5400000" algn="t" rotWithShape="0">
              <a:prstClr val="black">
                <a:alpha val="40000"/>
              </a:prstClr>
            </a:outerShdw>
          </a:effectLst>
        </p:spPr>
      </p:pic>
      <p:pic>
        <p:nvPicPr>
          <p:cNvPr id="11" name="Graphique 10" descr="Femme fée contour">
            <a:extLst>
              <a:ext uri="{FF2B5EF4-FFF2-40B4-BE49-F238E27FC236}">
                <a16:creationId xmlns:a16="http://schemas.microsoft.com/office/drawing/2014/main" id="{C4B405B0-0893-4014-9B97-7FA9B4F3CD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25629" y="5345014"/>
            <a:ext cx="766349" cy="766349"/>
          </a:xfrm>
          <a:prstGeom prst="rect">
            <a:avLst/>
          </a:prstGeom>
          <a:effectLst>
            <a:outerShdw blurRad="50800" dist="38100" dir="5400000" algn="t" rotWithShape="0">
              <a:prstClr val="black">
                <a:alpha val="40000"/>
              </a:prstClr>
            </a:outerShdw>
          </a:effectLst>
        </p:spPr>
      </p:pic>
      <p:pic>
        <p:nvPicPr>
          <p:cNvPr id="15" name="Graphique 14" descr="Arc-en-ciel contour">
            <a:extLst>
              <a:ext uri="{FF2B5EF4-FFF2-40B4-BE49-F238E27FC236}">
                <a16:creationId xmlns:a16="http://schemas.microsoft.com/office/drawing/2014/main" id="{BA946276-E8E5-4A35-9901-64F9F0596C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1835" y="4520690"/>
            <a:ext cx="766348" cy="766348"/>
          </a:xfrm>
          <a:prstGeom prst="rect">
            <a:avLst/>
          </a:prstGeom>
          <a:effectLst>
            <a:outerShdw blurRad="50800" dist="38100" dir="5400000" algn="t" rotWithShape="0">
              <a:prstClr val="black">
                <a:alpha val="40000"/>
              </a:prstClr>
            </a:outerShdw>
          </a:effectLst>
        </p:spPr>
      </p:pic>
      <p:pic>
        <p:nvPicPr>
          <p:cNvPr id="22" name="Graphique 21" descr="Licorne contour">
            <a:extLst>
              <a:ext uri="{FF2B5EF4-FFF2-40B4-BE49-F238E27FC236}">
                <a16:creationId xmlns:a16="http://schemas.microsoft.com/office/drawing/2014/main" id="{6AC0ABC3-B228-45BC-AD44-5BC9E01BC4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81908" y="5768652"/>
            <a:ext cx="766350" cy="766350"/>
          </a:xfrm>
          <a:prstGeom prst="rect">
            <a:avLst/>
          </a:prstGeom>
          <a:effectLst>
            <a:outerShdw blurRad="50800" dist="38100" dir="5400000" algn="t" rotWithShape="0">
              <a:prstClr val="black">
                <a:alpha val="40000"/>
              </a:prstClr>
            </a:outerShdw>
          </a:effectLst>
        </p:spPr>
      </p:pic>
      <p:sp>
        <p:nvSpPr>
          <p:cNvPr id="47" name="Bulle narrative : rectangle à coins arrondis 46">
            <a:extLst>
              <a:ext uri="{FF2B5EF4-FFF2-40B4-BE49-F238E27FC236}">
                <a16:creationId xmlns:a16="http://schemas.microsoft.com/office/drawing/2014/main" id="{0411C9C8-2A08-4A14-9E80-B705B500E751}"/>
              </a:ext>
            </a:extLst>
          </p:cNvPr>
          <p:cNvSpPr/>
          <p:nvPr/>
        </p:nvSpPr>
        <p:spPr>
          <a:xfrm>
            <a:off x="8102730" y="2671389"/>
            <a:ext cx="2179178" cy="1087899"/>
          </a:xfrm>
          <a:prstGeom prst="wedgeRoundRectCallout">
            <a:avLst>
              <a:gd name="adj1" fmla="val -58711"/>
              <a:gd name="adj2" fmla="val 21113"/>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a:solidFill>
                  <a:schemeClr val="tx1"/>
                </a:solidFill>
              </a:rPr>
              <a:t>Plus coûteux</a:t>
            </a:r>
          </a:p>
          <a:p>
            <a:pPr marL="285750" indent="-285750">
              <a:buFont typeface="Arial" panose="020B0604020202020204" pitchFamily="34" charset="0"/>
              <a:buChar char="•"/>
            </a:pPr>
            <a:r>
              <a:rPr lang="fr-FR" sz="1400" dirty="0">
                <a:solidFill>
                  <a:schemeClr val="tx1"/>
                </a:solidFill>
              </a:rPr>
              <a:t>Plus lents</a:t>
            </a:r>
          </a:p>
          <a:p>
            <a:pPr marL="285750" indent="-285750">
              <a:buFont typeface="Arial" panose="020B0604020202020204" pitchFamily="34" charset="0"/>
              <a:buChar char="•"/>
            </a:pPr>
            <a:r>
              <a:rPr lang="fr-FR" sz="1400" dirty="0">
                <a:solidFill>
                  <a:schemeClr val="tx1"/>
                </a:solidFill>
              </a:rPr>
              <a:t>Moins nombreux</a:t>
            </a:r>
          </a:p>
          <a:p>
            <a:pPr marL="285750" indent="-285750">
              <a:buFont typeface="Arial" panose="020B0604020202020204" pitchFamily="34" charset="0"/>
              <a:buChar char="•"/>
            </a:pPr>
            <a:r>
              <a:rPr lang="fr-FR" sz="1400" dirty="0">
                <a:solidFill>
                  <a:schemeClr val="tx1"/>
                </a:solidFill>
              </a:rPr>
              <a:t>Transverses</a:t>
            </a:r>
          </a:p>
          <a:p>
            <a:pPr marL="285750" indent="-285750">
              <a:buFont typeface="Arial" panose="020B0604020202020204" pitchFamily="34" charset="0"/>
              <a:buChar char="•"/>
            </a:pPr>
            <a:r>
              <a:rPr lang="fr-FR" sz="1400" dirty="0">
                <a:solidFill>
                  <a:schemeClr val="tx1"/>
                </a:solidFill>
              </a:rPr>
              <a:t>Proches de la réalité</a:t>
            </a:r>
          </a:p>
        </p:txBody>
      </p:sp>
      <p:sp>
        <p:nvSpPr>
          <p:cNvPr id="59" name="Bulle narrative : rectangle à coins arrondis 58">
            <a:extLst>
              <a:ext uri="{FF2B5EF4-FFF2-40B4-BE49-F238E27FC236}">
                <a16:creationId xmlns:a16="http://schemas.microsoft.com/office/drawing/2014/main" id="{9625F7BB-0A9C-4633-947C-36DD66B78483}"/>
              </a:ext>
            </a:extLst>
          </p:cNvPr>
          <p:cNvSpPr/>
          <p:nvPr/>
        </p:nvSpPr>
        <p:spPr>
          <a:xfrm>
            <a:off x="8151369" y="4520690"/>
            <a:ext cx="2179178" cy="1087899"/>
          </a:xfrm>
          <a:prstGeom prst="wedgeRoundRectCallout">
            <a:avLst>
              <a:gd name="adj1" fmla="val -58711"/>
              <a:gd name="adj2" fmla="val 19432"/>
              <a:gd name="adj3" fmla="val 16667"/>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a:t>Couteux</a:t>
            </a:r>
          </a:p>
          <a:p>
            <a:pPr marL="285750" indent="-285750">
              <a:buFont typeface="Arial" panose="020B0604020202020204" pitchFamily="34" charset="0"/>
              <a:buChar char="•"/>
            </a:pPr>
            <a:r>
              <a:rPr lang="fr-FR" sz="1400" dirty="0"/>
              <a:t>Plus rapides </a:t>
            </a:r>
          </a:p>
          <a:p>
            <a:pPr marL="285750" indent="-285750">
              <a:buFont typeface="Arial" panose="020B0604020202020204" pitchFamily="34" charset="0"/>
              <a:buChar char="•"/>
            </a:pPr>
            <a:r>
              <a:rPr lang="fr-FR" sz="1400" dirty="0"/>
              <a:t>Plus nombreux</a:t>
            </a:r>
          </a:p>
          <a:p>
            <a:pPr marL="285750" indent="-285750">
              <a:buFont typeface="Arial" panose="020B0604020202020204" pitchFamily="34" charset="0"/>
              <a:buChar char="•"/>
            </a:pPr>
            <a:r>
              <a:rPr lang="fr-FR" sz="1400" dirty="0"/>
              <a:t>Peu réalistes</a:t>
            </a:r>
          </a:p>
        </p:txBody>
      </p:sp>
      <p:sp>
        <p:nvSpPr>
          <p:cNvPr id="55" name="Espace réservé du numéro de diapositive 54">
            <a:extLst>
              <a:ext uri="{FF2B5EF4-FFF2-40B4-BE49-F238E27FC236}">
                <a16:creationId xmlns:a16="http://schemas.microsoft.com/office/drawing/2014/main" id="{FA0A5764-4083-4D93-878C-FE89C9E2D1CF}"/>
              </a:ext>
            </a:extLst>
          </p:cNvPr>
          <p:cNvSpPr>
            <a:spLocks noGrp="1"/>
          </p:cNvSpPr>
          <p:nvPr>
            <p:ph type="sldNum" sz="quarter" idx="12"/>
          </p:nvPr>
        </p:nvSpPr>
        <p:spPr/>
        <p:txBody>
          <a:bodyPr/>
          <a:lstStyle/>
          <a:p>
            <a:fld id="{9AFCA8D8-8241-BE4B-9165-0EE2A5D02B3D}" type="slidenum">
              <a:rPr lang="fr-FR" smtClean="0"/>
              <a:pPr/>
              <a:t>5</a:t>
            </a:fld>
            <a:endParaRPr lang="fr-FR"/>
          </a:p>
        </p:txBody>
      </p:sp>
    </p:spTree>
    <p:extLst>
      <p:ext uri="{BB962C8B-B14F-4D97-AF65-F5344CB8AC3E}">
        <p14:creationId xmlns:p14="http://schemas.microsoft.com/office/powerpoint/2010/main" val="158406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836904" y="3031299"/>
            <a:ext cx="7386092" cy="1295293"/>
          </a:xfrm>
        </p:spPr>
        <p:txBody>
          <a:bodyPr/>
          <a:lstStyle/>
          <a:p>
            <a:r>
              <a:rPr lang="fr-FR" sz="2400" dirty="0"/>
              <a:t>Quels tests automatiser et pourquoi</a:t>
            </a:r>
          </a:p>
        </p:txBody>
      </p:sp>
      <p:pic>
        <p:nvPicPr>
          <p:cNvPr id="8" name="Picture 6">
            <a:extLst>
              <a:ext uri="{FF2B5EF4-FFF2-40B4-BE49-F238E27FC236}">
                <a16:creationId xmlns:a16="http://schemas.microsoft.com/office/drawing/2014/main" id="{4CD9746A-3069-D045-B7DD-EAD033129804}"/>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274"/>
          <a:stretch/>
        </p:blipFill>
        <p:spPr bwMode="auto">
          <a:xfrm>
            <a:off x="-31004" y="-26718"/>
            <a:ext cx="12223004" cy="34557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76D7AE-FF28-094B-A2D0-889D114DB6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54"/>
          <a:stretch/>
        </p:blipFill>
        <p:spPr>
          <a:xfrm flipH="1">
            <a:off x="-8" y="-26719"/>
            <a:ext cx="4506685" cy="6927252"/>
          </a:xfrm>
          <a:prstGeom prst="rect">
            <a:avLst/>
          </a:prstGeom>
        </p:spPr>
      </p:pic>
      <p:sp>
        <p:nvSpPr>
          <p:cNvPr id="2" name="Espace réservé du numéro de diapositive 1">
            <a:extLst>
              <a:ext uri="{FF2B5EF4-FFF2-40B4-BE49-F238E27FC236}">
                <a16:creationId xmlns:a16="http://schemas.microsoft.com/office/drawing/2014/main" id="{FEA7E8E1-6999-46D5-A619-1BF096031FD9}"/>
              </a:ext>
            </a:extLst>
          </p:cNvPr>
          <p:cNvSpPr>
            <a:spLocks noGrp="1"/>
          </p:cNvSpPr>
          <p:nvPr>
            <p:ph type="sldNum" sz="quarter" idx="12"/>
          </p:nvPr>
        </p:nvSpPr>
        <p:spPr/>
        <p:txBody>
          <a:bodyPr/>
          <a:lstStyle/>
          <a:p>
            <a:fld id="{9AFCA8D8-8241-BE4B-9165-0EE2A5D02B3D}" type="slidenum">
              <a:rPr lang="fr-FR" smtClean="0"/>
              <a:pPr/>
              <a:t>6</a:t>
            </a:fld>
            <a:endParaRPr lang="fr-FR"/>
          </a:p>
        </p:txBody>
      </p:sp>
      <p:grpSp>
        <p:nvGrpSpPr>
          <p:cNvPr id="11" name="Groupe 10">
            <a:extLst>
              <a:ext uri="{FF2B5EF4-FFF2-40B4-BE49-F238E27FC236}">
                <a16:creationId xmlns:a16="http://schemas.microsoft.com/office/drawing/2014/main" id="{886A023E-20B2-4D70-9CE5-CA545EE10C56}"/>
              </a:ext>
            </a:extLst>
          </p:cNvPr>
          <p:cNvGrpSpPr/>
          <p:nvPr/>
        </p:nvGrpSpPr>
        <p:grpSpPr>
          <a:xfrm>
            <a:off x="4836904" y="4335255"/>
            <a:ext cx="1561144" cy="1431659"/>
            <a:chOff x="7258304" y="3954440"/>
            <a:chExt cx="2742946" cy="2430399"/>
          </a:xfrm>
        </p:grpSpPr>
        <p:pic>
          <p:nvPicPr>
            <p:cNvPr id="13" name="Graphique 12" descr="Écran">
              <a:extLst>
                <a:ext uri="{FF2B5EF4-FFF2-40B4-BE49-F238E27FC236}">
                  <a16:creationId xmlns:a16="http://schemas.microsoft.com/office/drawing/2014/main" id="{93EA564F-BF27-4C8B-BEF3-62D91D7392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4476" y="4134642"/>
              <a:ext cx="2456774" cy="2238375"/>
            </a:xfrm>
            <a:prstGeom prst="rect">
              <a:avLst/>
            </a:prstGeom>
            <a:effectLst/>
          </p:spPr>
        </p:pic>
        <p:grpSp>
          <p:nvGrpSpPr>
            <p:cNvPr id="14" name="Groupe 13">
              <a:extLst>
                <a:ext uri="{FF2B5EF4-FFF2-40B4-BE49-F238E27FC236}">
                  <a16:creationId xmlns:a16="http://schemas.microsoft.com/office/drawing/2014/main" id="{7AAE43D6-6B03-4BE9-8D1D-B4C87A9A10A8}"/>
                </a:ext>
              </a:extLst>
            </p:cNvPr>
            <p:cNvGrpSpPr/>
            <p:nvPr/>
          </p:nvGrpSpPr>
          <p:grpSpPr>
            <a:xfrm>
              <a:off x="7258304" y="3954440"/>
              <a:ext cx="2626990" cy="2430399"/>
              <a:chOff x="7258304" y="3988792"/>
              <a:chExt cx="2626990" cy="2430399"/>
            </a:xfrm>
          </p:grpSpPr>
          <p:sp>
            <p:nvSpPr>
              <p:cNvPr id="15" name="ZoneTexte 14">
                <a:extLst>
                  <a:ext uri="{FF2B5EF4-FFF2-40B4-BE49-F238E27FC236}">
                    <a16:creationId xmlns:a16="http://schemas.microsoft.com/office/drawing/2014/main" id="{08A7D2EB-E6C9-4DD8-AFAC-B00DBEB956F8}"/>
                  </a:ext>
                </a:extLst>
              </p:cNvPr>
              <p:cNvSpPr txBox="1"/>
              <p:nvPr/>
            </p:nvSpPr>
            <p:spPr>
              <a:xfrm>
                <a:off x="7258304" y="6049859"/>
                <a:ext cx="1859099" cy="369332"/>
              </a:xfrm>
              <a:prstGeom prst="rect">
                <a:avLst/>
              </a:prstGeom>
              <a:noFill/>
            </p:spPr>
            <p:txBody>
              <a:bodyPr wrap="none" rtlCol="0">
                <a:spAutoFit/>
              </a:bodyPr>
              <a:lstStyle/>
              <a:p>
                <a:r>
                  <a:rPr lang="fr-FR" dirty="0">
                    <a:solidFill>
                      <a:schemeClr val="accent2"/>
                    </a:solidFill>
                  </a:rPr>
                  <a:t>Tests</a:t>
                </a:r>
                <a:r>
                  <a:rPr lang="fr-FR" dirty="0"/>
                  <a:t> </a:t>
                </a:r>
                <a:r>
                  <a:rPr lang="fr-FR" dirty="0">
                    <a:solidFill>
                      <a:schemeClr val="accent6"/>
                    </a:solidFill>
                  </a:rPr>
                  <a:t>fonctionnels</a:t>
                </a:r>
              </a:p>
            </p:txBody>
          </p:sp>
          <p:grpSp>
            <p:nvGrpSpPr>
              <p:cNvPr id="16" name="Groupe 15">
                <a:extLst>
                  <a:ext uri="{FF2B5EF4-FFF2-40B4-BE49-F238E27FC236}">
                    <a16:creationId xmlns:a16="http://schemas.microsoft.com/office/drawing/2014/main" id="{89F000D7-8DCE-4B08-BDC9-7821A3163B90}"/>
                  </a:ext>
                </a:extLst>
              </p:cNvPr>
              <p:cNvGrpSpPr/>
              <p:nvPr/>
            </p:nvGrpSpPr>
            <p:grpSpPr>
              <a:xfrm>
                <a:off x="7881413" y="3988792"/>
                <a:ext cx="2003881" cy="2019300"/>
                <a:chOff x="7881413" y="3988792"/>
                <a:chExt cx="2003881" cy="2019300"/>
              </a:xfrm>
            </p:grpSpPr>
            <p:cxnSp>
              <p:nvCxnSpPr>
                <p:cNvPr id="17" name="Connecteur droit 16">
                  <a:extLst>
                    <a:ext uri="{FF2B5EF4-FFF2-40B4-BE49-F238E27FC236}">
                      <a16:creationId xmlns:a16="http://schemas.microsoft.com/office/drawing/2014/main" id="{4F96059A-A318-4403-A2B4-D83D80243ECD}"/>
                    </a:ext>
                  </a:extLst>
                </p:cNvPr>
                <p:cNvCxnSpPr/>
                <p:nvPr/>
              </p:nvCxnSpPr>
              <p:spPr>
                <a:xfrm>
                  <a:off x="8742965" y="5486847"/>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C9ECF29-AF6E-4834-A06E-6AD1F300725A}"/>
                    </a:ext>
                  </a:extLst>
                </p:cNvPr>
                <p:cNvCxnSpPr/>
                <p:nvPr/>
              </p:nvCxnSpPr>
              <p:spPr>
                <a:xfrm>
                  <a:off x="8742965" y="5372547"/>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2B4E529-CD35-4F75-9297-01D578C716D2}"/>
                    </a:ext>
                  </a:extLst>
                </p:cNvPr>
                <p:cNvCxnSpPr/>
                <p:nvPr/>
              </p:nvCxnSpPr>
              <p:spPr>
                <a:xfrm>
                  <a:off x="8742965" y="5425887"/>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DCF10BA-9971-425E-8341-5DA781B19625}"/>
                    </a:ext>
                  </a:extLst>
                </p:cNvPr>
                <p:cNvCxnSpPr/>
                <p:nvPr/>
              </p:nvCxnSpPr>
              <p:spPr>
                <a:xfrm>
                  <a:off x="8740705" y="5303955"/>
                  <a:ext cx="8361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910F3F6-4299-48BE-885C-A905181BCF90}"/>
                    </a:ext>
                  </a:extLst>
                </p:cNvPr>
                <p:cNvCxnSpPr/>
                <p:nvPr/>
              </p:nvCxnSpPr>
              <p:spPr>
                <a:xfrm>
                  <a:off x="8742965" y="5166797"/>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CC0BE7BE-7A46-404F-AB60-5A35476F3E31}"/>
                    </a:ext>
                  </a:extLst>
                </p:cNvPr>
                <p:cNvCxnSpPr/>
                <p:nvPr/>
              </p:nvCxnSpPr>
              <p:spPr>
                <a:xfrm>
                  <a:off x="8742965" y="5059402"/>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3A6F4A5A-7037-489B-8301-1191955FF96F}"/>
                    </a:ext>
                  </a:extLst>
                </p:cNvPr>
                <p:cNvCxnSpPr/>
                <p:nvPr/>
              </p:nvCxnSpPr>
              <p:spPr>
                <a:xfrm>
                  <a:off x="8742965" y="5112742"/>
                  <a:ext cx="836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E6EE74AD-CF60-4E9A-BAF1-32E7359C2CE2}"/>
                    </a:ext>
                  </a:extLst>
                </p:cNvPr>
                <p:cNvCxnSpPr/>
                <p:nvPr/>
              </p:nvCxnSpPr>
              <p:spPr>
                <a:xfrm>
                  <a:off x="8736431" y="4846042"/>
                  <a:ext cx="83610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287D0DDD-0CCF-4EE4-AA8C-F600A0603B94}"/>
                    </a:ext>
                  </a:extLst>
                </p:cNvPr>
                <p:cNvCxnSpPr/>
                <p:nvPr/>
              </p:nvCxnSpPr>
              <p:spPr>
                <a:xfrm>
                  <a:off x="8742965" y="4998442"/>
                  <a:ext cx="8361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6" name="Graphique 25" descr="Graphique en secteurs">
                  <a:extLst>
                    <a:ext uri="{FF2B5EF4-FFF2-40B4-BE49-F238E27FC236}">
                      <a16:creationId xmlns:a16="http://schemas.microsoft.com/office/drawing/2014/main" id="{76BB4CC7-36F9-41D4-94A5-700277911D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881413" y="4912051"/>
                  <a:ext cx="724122" cy="758945"/>
                </a:xfrm>
                <a:prstGeom prst="rect">
                  <a:avLst/>
                </a:prstGeom>
              </p:spPr>
            </p:pic>
            <p:grpSp>
              <p:nvGrpSpPr>
                <p:cNvPr id="27" name="Groupe 26">
                  <a:extLst>
                    <a:ext uri="{FF2B5EF4-FFF2-40B4-BE49-F238E27FC236}">
                      <a16:creationId xmlns:a16="http://schemas.microsoft.com/office/drawing/2014/main" id="{34893070-A83E-461F-9DA7-A59676625F21}"/>
                    </a:ext>
                  </a:extLst>
                </p:cNvPr>
                <p:cNvGrpSpPr/>
                <p:nvPr/>
              </p:nvGrpSpPr>
              <p:grpSpPr>
                <a:xfrm>
                  <a:off x="7961920" y="3988792"/>
                  <a:ext cx="1923374" cy="2019300"/>
                  <a:chOff x="9897151" y="3436907"/>
                  <a:chExt cx="1923374" cy="2019300"/>
                </a:xfrm>
              </p:grpSpPr>
              <p:sp>
                <p:nvSpPr>
                  <p:cNvPr id="28" name="Ellipse 27">
                    <a:extLst>
                      <a:ext uri="{FF2B5EF4-FFF2-40B4-BE49-F238E27FC236}">
                        <a16:creationId xmlns:a16="http://schemas.microsoft.com/office/drawing/2014/main" id="{F0C799F2-27FC-4953-8178-4710F0F71AEB}"/>
                      </a:ext>
                    </a:extLst>
                  </p:cNvPr>
                  <p:cNvSpPr/>
                  <p:nvPr/>
                </p:nvSpPr>
                <p:spPr>
                  <a:xfrm>
                    <a:off x="10174561" y="3740915"/>
                    <a:ext cx="971550" cy="99933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28">
                    <a:extLst>
                      <a:ext uri="{FF2B5EF4-FFF2-40B4-BE49-F238E27FC236}">
                        <a16:creationId xmlns:a16="http://schemas.microsoft.com/office/drawing/2014/main" id="{7D50CD9C-C9A8-46A3-AEA0-8C97FCD086FB}"/>
                      </a:ext>
                    </a:extLst>
                  </p:cNvPr>
                  <p:cNvGrpSpPr/>
                  <p:nvPr/>
                </p:nvGrpSpPr>
                <p:grpSpPr>
                  <a:xfrm>
                    <a:off x="9897151" y="3436907"/>
                    <a:ext cx="1923374" cy="2019300"/>
                    <a:chOff x="9887626" y="3436907"/>
                    <a:chExt cx="1923374" cy="2019300"/>
                  </a:xfrm>
                </p:grpSpPr>
                <p:grpSp>
                  <p:nvGrpSpPr>
                    <p:cNvPr id="30" name="Groupe 29">
                      <a:extLst>
                        <a:ext uri="{FF2B5EF4-FFF2-40B4-BE49-F238E27FC236}">
                          <a16:creationId xmlns:a16="http://schemas.microsoft.com/office/drawing/2014/main" id="{94185C5F-3D34-47F3-B016-F061582F4FA4}"/>
                        </a:ext>
                      </a:extLst>
                    </p:cNvPr>
                    <p:cNvGrpSpPr/>
                    <p:nvPr/>
                  </p:nvGrpSpPr>
                  <p:grpSpPr>
                    <a:xfrm>
                      <a:off x="10402485" y="3952959"/>
                      <a:ext cx="549715" cy="641816"/>
                      <a:chOff x="10288185" y="4057734"/>
                      <a:chExt cx="549715" cy="641816"/>
                    </a:xfrm>
                  </p:grpSpPr>
                  <p:pic>
                    <p:nvPicPr>
                      <p:cNvPr id="34" name="Graphique 33" descr="Engrenages">
                        <a:extLst>
                          <a:ext uri="{FF2B5EF4-FFF2-40B4-BE49-F238E27FC236}">
                            <a16:creationId xmlns:a16="http://schemas.microsoft.com/office/drawing/2014/main" id="{3B17C2DF-0EF6-43B6-8B05-9330F41647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flipV="1">
                        <a:off x="10288185" y="4158017"/>
                        <a:ext cx="540190" cy="521243"/>
                      </a:xfrm>
                      <a:prstGeom prst="rect">
                        <a:avLst/>
                      </a:prstGeom>
                    </p:spPr>
                  </p:pic>
                  <p:pic>
                    <p:nvPicPr>
                      <p:cNvPr id="35" name="Graphique 34" descr="Engrenage">
                        <a:extLst>
                          <a:ext uri="{FF2B5EF4-FFF2-40B4-BE49-F238E27FC236}">
                            <a16:creationId xmlns:a16="http://schemas.microsoft.com/office/drawing/2014/main" id="{2AE7686B-2E4F-4F46-BFC3-F3837857DA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12630" y="4057734"/>
                        <a:ext cx="263150" cy="263150"/>
                      </a:xfrm>
                      <a:prstGeom prst="rect">
                        <a:avLst/>
                      </a:prstGeom>
                    </p:spPr>
                  </p:pic>
                  <p:pic>
                    <p:nvPicPr>
                      <p:cNvPr id="36" name="Graphique 35" descr="Engrenage">
                        <a:extLst>
                          <a:ext uri="{FF2B5EF4-FFF2-40B4-BE49-F238E27FC236}">
                            <a16:creationId xmlns:a16="http://schemas.microsoft.com/office/drawing/2014/main" id="{40E213CA-BE7E-49DE-8B96-9963FCCCC1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74750" y="4436400"/>
                        <a:ext cx="263150" cy="263150"/>
                      </a:xfrm>
                      <a:prstGeom prst="rect">
                        <a:avLst/>
                      </a:prstGeom>
                    </p:spPr>
                  </p:pic>
                </p:grpSp>
                <p:pic>
                  <p:nvPicPr>
                    <p:cNvPr id="31" name="Graphique 30" descr="Loupe">
                      <a:extLst>
                        <a:ext uri="{FF2B5EF4-FFF2-40B4-BE49-F238E27FC236}">
                          <a16:creationId xmlns:a16="http://schemas.microsoft.com/office/drawing/2014/main" id="{E022E627-AB33-4AD1-8DB3-DB73C79CD97A}"/>
                        </a:ext>
                      </a:extLst>
                    </p:cNvPr>
                    <p:cNvPicPr>
                      <a:picLocks noChangeAspect="1"/>
                    </p:cNvPicPr>
                    <p:nvPr/>
                  </p:nvPicPr>
                  <p:blipFill>
                    <a:blip r:embed="rId14">
                      <a:alphaModFix amt="90000"/>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87626" y="3436907"/>
                      <a:ext cx="1923374" cy="2019300"/>
                    </a:xfrm>
                    <a:prstGeom prst="rect">
                      <a:avLst/>
                    </a:prstGeom>
                    <a:effectLst/>
                  </p:spPr>
                </p:pic>
              </p:grpSp>
            </p:grpSp>
          </p:grpSp>
        </p:grpSp>
      </p:grpSp>
    </p:spTree>
    <p:extLst>
      <p:ext uri="{BB962C8B-B14F-4D97-AF65-F5344CB8AC3E}">
        <p14:creationId xmlns:p14="http://schemas.microsoft.com/office/powerpoint/2010/main" val="3337991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Quels tests automatiser et pourquoi ? (1/3)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17698"/>
            <a:ext cx="11266176" cy="5570086"/>
          </a:xfrm>
        </p:spPr>
        <p:txBody>
          <a:bodyPr>
            <a:normAutofit/>
          </a:bodyPr>
          <a:lstStyle/>
          <a:p>
            <a:r>
              <a:rPr lang="fr-FR" sz="1600" b="1" dirty="0">
                <a:solidFill>
                  <a:srgbClr val="00B0F0"/>
                </a:solidFill>
              </a:rPr>
              <a:t>Les critères d’acceptance des User Stories </a:t>
            </a:r>
            <a:r>
              <a:rPr lang="fr-FR" sz="1200" i="1" dirty="0">
                <a:solidFill>
                  <a:schemeClr val="tx1"/>
                </a:solidFill>
              </a:rPr>
              <a:t>(haut niveau)</a:t>
            </a:r>
          </a:p>
          <a:p>
            <a:pPr lvl="1"/>
            <a:r>
              <a:rPr lang="fr-FR" sz="1400" dirty="0"/>
              <a:t>Pourquoi ? </a:t>
            </a:r>
          </a:p>
          <a:p>
            <a:pPr lvl="2"/>
            <a:r>
              <a:rPr lang="fr-FR" sz="1250" dirty="0"/>
              <a:t>Ils portent la </a:t>
            </a:r>
            <a:r>
              <a:rPr lang="fr-FR" sz="1250" dirty="0">
                <a:solidFill>
                  <a:srgbClr val="00B0F0"/>
                </a:solidFill>
              </a:rPr>
              <a:t>valeur Métier </a:t>
            </a:r>
            <a:r>
              <a:rPr lang="fr-FR" sz="1250" dirty="0"/>
              <a:t>de l’application.</a:t>
            </a:r>
          </a:p>
          <a:p>
            <a:pPr lvl="2"/>
            <a:r>
              <a:rPr lang="fr-FR" sz="1300" dirty="0"/>
              <a:t>Il peut exister des régressions suite modification de code.</a:t>
            </a:r>
          </a:p>
          <a:p>
            <a:pPr lvl="1"/>
            <a:r>
              <a:rPr lang="fr-FR" sz="1400" dirty="0"/>
              <a:t>Valeur ajoutée de l’automatisation : </a:t>
            </a:r>
            <a:r>
              <a:rPr lang="fr-FR" sz="1400" dirty="0">
                <a:solidFill>
                  <a:srgbClr val="0099FF"/>
                </a:solidFill>
              </a:rPr>
              <a:t>Forte</a:t>
            </a:r>
            <a:r>
              <a:rPr lang="fr-FR" sz="1400" dirty="0"/>
              <a:t> </a:t>
            </a:r>
          </a:p>
          <a:p>
            <a:pPr marL="290291" lvl="1" indent="0">
              <a:buNone/>
            </a:pPr>
            <a:endParaRPr lang="fr-FR" sz="1400" dirty="0"/>
          </a:p>
          <a:p>
            <a:pPr marL="290291" lvl="1" indent="0">
              <a:buNone/>
            </a:pPr>
            <a:endParaRPr lang="fr-FR" sz="1400" dirty="0"/>
          </a:p>
          <a:p>
            <a:r>
              <a:rPr lang="fr-FR" sz="1600" b="1" dirty="0">
                <a:solidFill>
                  <a:srgbClr val="00B0F0"/>
                </a:solidFill>
              </a:rPr>
              <a:t>les tests critiques</a:t>
            </a:r>
          </a:p>
          <a:p>
            <a:pPr lvl="1"/>
            <a:r>
              <a:rPr lang="fr-FR" sz="1400" dirty="0"/>
              <a:t>Pourquoi ? l’automatisation des tests fonctionnels est </a:t>
            </a:r>
            <a:r>
              <a:rPr lang="fr-FR" sz="1400" dirty="0">
                <a:solidFill>
                  <a:srgbClr val="00B0F0"/>
                </a:solidFill>
              </a:rPr>
              <a:t>coûteuse</a:t>
            </a:r>
            <a:r>
              <a:rPr lang="fr-FR" sz="1400" dirty="0"/>
              <a:t>. Il faut automatiser les tests les plus importants.</a:t>
            </a:r>
          </a:p>
          <a:p>
            <a:pPr lvl="1"/>
            <a:r>
              <a:rPr lang="fr-FR" sz="1400" dirty="0"/>
              <a:t>Rappel : la criticité d’un test est déterminée selon</a:t>
            </a:r>
          </a:p>
          <a:p>
            <a:pPr lvl="2"/>
            <a:r>
              <a:rPr lang="fr-FR" sz="1250" dirty="0"/>
              <a:t>Le </a:t>
            </a:r>
            <a:r>
              <a:rPr lang="fr-FR" sz="1250" dirty="0">
                <a:solidFill>
                  <a:srgbClr val="0099FF"/>
                </a:solidFill>
              </a:rPr>
              <a:t>nombre</a:t>
            </a:r>
            <a:r>
              <a:rPr lang="fr-FR" sz="1250" dirty="0"/>
              <a:t> d’utilisateurs impactés</a:t>
            </a:r>
          </a:p>
          <a:p>
            <a:pPr lvl="2"/>
            <a:r>
              <a:rPr lang="fr-FR" sz="1250" dirty="0"/>
              <a:t>La </a:t>
            </a:r>
            <a:r>
              <a:rPr lang="fr-FR" sz="1250" dirty="0">
                <a:solidFill>
                  <a:srgbClr val="0099FF"/>
                </a:solidFill>
              </a:rPr>
              <a:t>fréquence</a:t>
            </a:r>
            <a:r>
              <a:rPr lang="fr-FR" sz="1250" dirty="0"/>
              <a:t> d’utilisation de la fonctionnalité testée</a:t>
            </a:r>
          </a:p>
          <a:p>
            <a:pPr lvl="2"/>
            <a:r>
              <a:rPr lang="fr-FR" sz="1250" dirty="0"/>
              <a:t>La </a:t>
            </a:r>
            <a:r>
              <a:rPr lang="fr-FR" sz="1250" dirty="0">
                <a:solidFill>
                  <a:srgbClr val="0099FF"/>
                </a:solidFill>
              </a:rPr>
              <a:t>valeur</a:t>
            </a:r>
            <a:r>
              <a:rPr lang="fr-FR" sz="1250" dirty="0"/>
              <a:t> Métier de la fonctionnalité testée</a:t>
            </a:r>
          </a:p>
          <a:p>
            <a:pPr lvl="1">
              <a:lnSpc>
                <a:spcPct val="100000"/>
              </a:lnSpc>
            </a:pPr>
            <a:r>
              <a:rPr lang="fr-FR" sz="1400" dirty="0"/>
              <a:t>Valeur ajoutée de l’automatisation : </a:t>
            </a:r>
            <a:r>
              <a:rPr lang="fr-FR" sz="1400" dirty="0">
                <a:solidFill>
                  <a:srgbClr val="0099FF"/>
                </a:solidFill>
              </a:rPr>
              <a:t>Forte</a:t>
            </a:r>
            <a:r>
              <a:rPr lang="fr-FR" sz="1400" dirty="0"/>
              <a:t> si impossible unitairement</a:t>
            </a:r>
          </a:p>
          <a:p>
            <a:pPr lvl="1"/>
            <a:r>
              <a:rPr lang="fr-FR" sz="1400" dirty="0"/>
              <a:t>Exemple / contre-exemple : </a:t>
            </a:r>
          </a:p>
          <a:p>
            <a:pPr lvl="2"/>
            <a:r>
              <a:rPr lang="fr-FR" sz="1250" dirty="0"/>
              <a:t>La </a:t>
            </a:r>
            <a:r>
              <a:rPr lang="fr-FR" sz="1250" dirty="0">
                <a:solidFill>
                  <a:srgbClr val="0099FF"/>
                </a:solidFill>
              </a:rPr>
              <a:t>connexion</a:t>
            </a:r>
            <a:r>
              <a:rPr lang="fr-FR" sz="1250" dirty="0"/>
              <a:t> : touche tous les utilisateurs, selon leur fréquence d’utilisation. -&gt; A automatiser</a:t>
            </a:r>
          </a:p>
          <a:p>
            <a:pPr lvl="2"/>
            <a:r>
              <a:rPr lang="fr-FR" sz="1250" dirty="0"/>
              <a:t>Les tests de libellés n’ont aucune valeur Métier.  </a:t>
            </a:r>
            <a:r>
              <a:rPr lang="fr-FR" sz="1250" i="1" dirty="0"/>
              <a:t>-&gt; Ne pas automatiser</a:t>
            </a:r>
            <a:endParaRPr lang="fr-FR" sz="1600" b="1" dirty="0">
              <a:solidFill>
                <a:srgbClr val="00B0F0"/>
              </a:solidFill>
            </a:endParaRPr>
          </a:p>
          <a:p>
            <a:pPr lvl="2"/>
            <a:endParaRPr lang="fr-FR" sz="1250" dirty="0">
              <a:solidFill>
                <a:schemeClr val="tx1"/>
              </a:solidFill>
            </a:endParaRPr>
          </a:p>
          <a:p>
            <a:pPr marL="290291" lvl="1" indent="0">
              <a:buNone/>
            </a:pPr>
            <a:endParaRPr lang="fr-FR" sz="1400" b="1" dirty="0">
              <a:solidFill>
                <a:srgbClr val="00B0F0"/>
              </a:solidFill>
            </a:endParaRPr>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pic>
        <p:nvPicPr>
          <p:cNvPr id="7" name="Image 6">
            <a:extLst>
              <a:ext uri="{FF2B5EF4-FFF2-40B4-BE49-F238E27FC236}">
                <a16:creationId xmlns:a16="http://schemas.microsoft.com/office/drawing/2014/main" id="{98080418-10ED-4006-90FA-431E261631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069363" y="3152477"/>
            <a:ext cx="509344" cy="700527"/>
          </a:xfrm>
          <a:prstGeom prst="rect">
            <a:avLst/>
          </a:prstGeom>
        </p:spPr>
      </p:pic>
      <p:sp>
        <p:nvSpPr>
          <p:cNvPr id="9" name="Espace réservé du numéro de diapositive 8">
            <a:extLst>
              <a:ext uri="{FF2B5EF4-FFF2-40B4-BE49-F238E27FC236}">
                <a16:creationId xmlns:a16="http://schemas.microsoft.com/office/drawing/2014/main" id="{0CA7B58B-1381-4EF6-AD60-B4C0A12611BF}"/>
              </a:ext>
            </a:extLst>
          </p:cNvPr>
          <p:cNvSpPr>
            <a:spLocks noGrp="1"/>
          </p:cNvSpPr>
          <p:nvPr>
            <p:ph type="sldNum" sz="quarter" idx="12"/>
          </p:nvPr>
        </p:nvSpPr>
        <p:spPr/>
        <p:txBody>
          <a:bodyPr/>
          <a:lstStyle/>
          <a:p>
            <a:fld id="{9AFCA8D8-8241-BE4B-9165-0EE2A5D02B3D}" type="slidenum">
              <a:rPr lang="fr-FR" smtClean="0"/>
              <a:pPr/>
              <a:t>7</a:t>
            </a:fld>
            <a:endParaRPr lang="fr-FR"/>
          </a:p>
        </p:txBody>
      </p:sp>
      <p:sp>
        <p:nvSpPr>
          <p:cNvPr id="10" name="Croix 9">
            <a:extLst>
              <a:ext uri="{FF2B5EF4-FFF2-40B4-BE49-F238E27FC236}">
                <a16:creationId xmlns:a16="http://schemas.microsoft.com/office/drawing/2014/main" id="{6FCFF873-4E16-453E-AE63-7B20B5F83BFE}"/>
              </a:ext>
            </a:extLst>
          </p:cNvPr>
          <p:cNvSpPr/>
          <p:nvPr/>
        </p:nvSpPr>
        <p:spPr>
          <a:xfrm rot="2670131">
            <a:off x="5901158" y="4897347"/>
            <a:ext cx="156278" cy="157345"/>
          </a:xfrm>
          <a:prstGeom prst="plus">
            <a:avLst>
              <a:gd name="adj" fmla="val 41653"/>
            </a:avLst>
          </a:prstGeom>
          <a:gradFill flip="none" rotWithShape="1">
            <a:gsLst>
              <a:gs pos="61000">
                <a:srgbClr val="DC3E24"/>
              </a:gs>
              <a:gs pos="90000">
                <a:schemeClr val="accent2"/>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6A362472-897E-44C1-9B10-C59650552F6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20772" y="4571999"/>
            <a:ext cx="152001" cy="209055"/>
          </a:xfrm>
          <a:prstGeom prst="rect">
            <a:avLst/>
          </a:prstGeom>
        </p:spPr>
      </p:pic>
      <p:pic>
        <p:nvPicPr>
          <p:cNvPr id="12" name="Image 11">
            <a:extLst>
              <a:ext uri="{FF2B5EF4-FFF2-40B4-BE49-F238E27FC236}">
                <a16:creationId xmlns:a16="http://schemas.microsoft.com/office/drawing/2014/main" id="{03C23D4C-025A-4E21-B311-9D14A878F6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069363" y="717698"/>
            <a:ext cx="509344" cy="700527"/>
          </a:xfrm>
          <a:prstGeom prst="rect">
            <a:avLst/>
          </a:prstGeom>
        </p:spPr>
      </p:pic>
    </p:spTree>
    <p:extLst>
      <p:ext uri="{BB962C8B-B14F-4D97-AF65-F5344CB8AC3E}">
        <p14:creationId xmlns:p14="http://schemas.microsoft.com/office/powerpoint/2010/main" val="246565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Quels tests automatiser et pourquoi ? (2/3)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4" y="717698"/>
            <a:ext cx="11266661" cy="5514936"/>
          </a:xfrm>
        </p:spPr>
        <p:txBody>
          <a:bodyPr>
            <a:normAutofit lnSpcReduction="10000"/>
          </a:bodyPr>
          <a:lstStyle/>
          <a:p>
            <a:r>
              <a:rPr lang="fr-FR" sz="1600" b="1" dirty="0">
                <a:solidFill>
                  <a:srgbClr val="00B0F0"/>
                </a:solidFill>
              </a:rPr>
              <a:t>les tests transverses</a:t>
            </a:r>
          </a:p>
          <a:p>
            <a:pPr lvl="1"/>
            <a:r>
              <a:rPr lang="fr-FR" sz="1400" dirty="0"/>
              <a:t>Pourquoi ? Une action sur un écran impacte un ou plusieurs autres écrans : Test impossible unitairement.</a:t>
            </a:r>
          </a:p>
          <a:p>
            <a:pPr lvl="1"/>
            <a:r>
              <a:rPr lang="fr-FR" sz="1400" dirty="0"/>
              <a:t>Valeur ajoutée de l’automatisation : </a:t>
            </a:r>
            <a:r>
              <a:rPr lang="fr-FR" sz="1400" dirty="0">
                <a:solidFill>
                  <a:srgbClr val="0099FF"/>
                </a:solidFill>
              </a:rPr>
              <a:t>Forte</a:t>
            </a:r>
            <a:endParaRPr lang="fr-FR" sz="1400" dirty="0"/>
          </a:p>
          <a:p>
            <a:pPr lvl="1"/>
            <a:r>
              <a:rPr lang="fr-FR" sz="1400" dirty="0"/>
              <a:t>Exemple :</a:t>
            </a:r>
          </a:p>
          <a:p>
            <a:pPr lvl="2"/>
            <a:r>
              <a:rPr lang="fr-FR" sz="1250" dirty="0"/>
              <a:t>La création d’un catalogue entrainant la mise à jour d’une liste de catalogues. </a:t>
            </a:r>
          </a:p>
          <a:p>
            <a:pPr lvl="2"/>
            <a:r>
              <a:rPr lang="fr-FR" sz="1250" dirty="0"/>
              <a:t>L’ajout d’un participant à un événement entrainant la mise à jour des statistiques de participation</a:t>
            </a:r>
          </a:p>
          <a:p>
            <a:pPr lvl="2"/>
            <a:endParaRPr lang="fr-FR" sz="1600" b="1" dirty="0">
              <a:solidFill>
                <a:srgbClr val="00B0F0"/>
              </a:solidFill>
            </a:endParaRPr>
          </a:p>
          <a:p>
            <a:r>
              <a:rPr lang="fr-FR" sz="1600" b="1" dirty="0">
                <a:solidFill>
                  <a:srgbClr val="00B0F0"/>
                </a:solidFill>
              </a:rPr>
              <a:t>les tests fastidieux</a:t>
            </a:r>
          </a:p>
          <a:p>
            <a:pPr lvl="1"/>
            <a:r>
              <a:rPr lang="fr-FR" sz="1400" dirty="0">
                <a:solidFill>
                  <a:schemeClr val="tx1"/>
                </a:solidFill>
              </a:rPr>
              <a:t>Pourquoi ? Ils prennent du temps à réaliser à la main et/ou ils sont associés à des règles fonctionnelles complexes.</a:t>
            </a:r>
          </a:p>
          <a:p>
            <a:pPr lvl="1"/>
            <a:r>
              <a:rPr lang="fr-FR" sz="1400" dirty="0">
                <a:solidFill>
                  <a:schemeClr val="tx1"/>
                </a:solidFill>
              </a:rPr>
              <a:t>Valeur ajoutée de l’automatisation : </a:t>
            </a:r>
            <a:r>
              <a:rPr lang="fr-FR" sz="1400" dirty="0">
                <a:solidFill>
                  <a:srgbClr val="0099FF"/>
                </a:solidFill>
              </a:rPr>
              <a:t>Forte si l’automatisation est simple</a:t>
            </a:r>
          </a:p>
          <a:p>
            <a:pPr lvl="1"/>
            <a:r>
              <a:rPr lang="fr-FR" sz="1400" dirty="0">
                <a:solidFill>
                  <a:schemeClr val="tx1"/>
                </a:solidFill>
              </a:rPr>
              <a:t>Exemples : </a:t>
            </a:r>
          </a:p>
          <a:p>
            <a:pPr lvl="2"/>
            <a:r>
              <a:rPr lang="fr-FR" sz="1250" dirty="0">
                <a:solidFill>
                  <a:schemeClr val="tx1"/>
                </a:solidFill>
              </a:rPr>
              <a:t>Les </a:t>
            </a:r>
            <a:r>
              <a:rPr lang="fr-FR" sz="1250" dirty="0">
                <a:solidFill>
                  <a:srgbClr val="0099FF"/>
                </a:solidFill>
              </a:rPr>
              <a:t>droits utilisateurs </a:t>
            </a:r>
            <a:r>
              <a:rPr lang="fr-FR" sz="1250" dirty="0">
                <a:solidFill>
                  <a:schemeClr val="tx1"/>
                </a:solidFill>
              </a:rPr>
              <a:t>: incontournables. Relativement simples mais longs à exécuter manuellement.</a:t>
            </a:r>
          </a:p>
          <a:p>
            <a:pPr lvl="2"/>
            <a:r>
              <a:rPr lang="fr-FR" sz="1250" dirty="0">
                <a:solidFill>
                  <a:schemeClr val="tx1"/>
                </a:solidFill>
              </a:rPr>
              <a:t>Un calcul de paie : nombreuses </a:t>
            </a:r>
            <a:r>
              <a:rPr lang="fr-FR" sz="1250" dirty="0">
                <a:solidFill>
                  <a:srgbClr val="0099FF"/>
                </a:solidFill>
              </a:rPr>
              <a:t>règles complexes</a:t>
            </a:r>
          </a:p>
          <a:p>
            <a:endParaRPr lang="fr-FR" sz="1600" b="1" dirty="0">
              <a:solidFill>
                <a:srgbClr val="00B0F0"/>
              </a:solidFill>
            </a:endParaRPr>
          </a:p>
          <a:p>
            <a:r>
              <a:rPr lang="fr-FR" sz="1600" b="1" dirty="0">
                <a:solidFill>
                  <a:srgbClr val="00B0F0"/>
                </a:solidFill>
              </a:rPr>
              <a:t>les tests CRUD : </a:t>
            </a:r>
            <a:r>
              <a:rPr lang="fr-FR" sz="1600" dirty="0"/>
              <a:t>Création, Consultation, Mise à jour, Suppression </a:t>
            </a:r>
            <a:endParaRPr lang="fr-FR" sz="1200" i="1" dirty="0"/>
          </a:p>
          <a:p>
            <a:pPr lvl="1"/>
            <a:r>
              <a:rPr lang="fr-FR" sz="1400" dirty="0"/>
              <a:t>Pourquoi ? </a:t>
            </a:r>
          </a:p>
          <a:p>
            <a:pPr lvl="2"/>
            <a:r>
              <a:rPr lang="fr-FR" sz="1250" dirty="0"/>
              <a:t>C’est un standard de tests fonctionnels</a:t>
            </a:r>
          </a:p>
          <a:p>
            <a:pPr lvl="2"/>
            <a:r>
              <a:rPr lang="fr-FR" sz="1250" dirty="0">
                <a:solidFill>
                  <a:schemeClr val="tx1"/>
                </a:solidFill>
              </a:rPr>
              <a:t>Ils sont facilement automatisables</a:t>
            </a:r>
          </a:p>
          <a:p>
            <a:pPr lvl="1"/>
            <a:r>
              <a:rPr lang="fr-FR" sz="1400" dirty="0"/>
              <a:t>Valeur ajoutée de l’automatisation : </a:t>
            </a:r>
            <a:r>
              <a:rPr lang="fr-FR" sz="1400" dirty="0">
                <a:solidFill>
                  <a:srgbClr val="0099FF"/>
                </a:solidFill>
              </a:rPr>
              <a:t>Forte</a:t>
            </a:r>
            <a:r>
              <a:rPr lang="fr-FR" sz="1400" dirty="0"/>
              <a:t> </a:t>
            </a:r>
            <a:r>
              <a:rPr lang="fr-FR" i="1" dirty="0"/>
              <a:t>(même si partiellement réalisable unitairement côté Back et côté Front)</a:t>
            </a:r>
          </a:p>
          <a:p>
            <a:pPr lvl="1"/>
            <a:r>
              <a:rPr lang="fr-FR" sz="1400" dirty="0"/>
              <a:t>Exemples :</a:t>
            </a:r>
          </a:p>
          <a:p>
            <a:pPr lvl="2"/>
            <a:r>
              <a:rPr lang="fr-FR" sz="1250" dirty="0"/>
              <a:t>La création d’un catalogue d’un type précis entrainant l’exécution de nombreuses règles de gestion.</a:t>
            </a:r>
          </a:p>
          <a:p>
            <a:pPr lvl="2"/>
            <a:r>
              <a:rPr lang="fr-FR" sz="1250" dirty="0"/>
              <a:t>La suppression d’un catalogue, suite confirmation ou non.</a:t>
            </a:r>
          </a:p>
          <a:p>
            <a:pPr lvl="2"/>
            <a:endParaRPr lang="fr-FR" sz="1250" dirty="0"/>
          </a:p>
          <a:p>
            <a:pPr lvl="2"/>
            <a:endParaRPr lang="fr-FR" sz="125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9" name="Espace réservé du numéro de diapositive 8">
            <a:extLst>
              <a:ext uri="{FF2B5EF4-FFF2-40B4-BE49-F238E27FC236}">
                <a16:creationId xmlns:a16="http://schemas.microsoft.com/office/drawing/2014/main" id="{0CA7B58B-1381-4EF6-AD60-B4C0A12611BF}"/>
              </a:ext>
            </a:extLst>
          </p:cNvPr>
          <p:cNvSpPr>
            <a:spLocks noGrp="1"/>
          </p:cNvSpPr>
          <p:nvPr>
            <p:ph type="sldNum" sz="quarter" idx="12"/>
          </p:nvPr>
        </p:nvSpPr>
        <p:spPr/>
        <p:txBody>
          <a:bodyPr/>
          <a:lstStyle/>
          <a:p>
            <a:fld id="{9AFCA8D8-8241-BE4B-9165-0EE2A5D02B3D}" type="slidenum">
              <a:rPr lang="fr-FR" smtClean="0"/>
              <a:pPr/>
              <a:t>8</a:t>
            </a:fld>
            <a:endParaRPr lang="fr-FR"/>
          </a:p>
        </p:txBody>
      </p:sp>
      <p:pic>
        <p:nvPicPr>
          <p:cNvPr id="12" name="Image 11">
            <a:extLst>
              <a:ext uri="{FF2B5EF4-FFF2-40B4-BE49-F238E27FC236}">
                <a16:creationId xmlns:a16="http://schemas.microsoft.com/office/drawing/2014/main" id="{03C23D4C-025A-4E21-B311-9D14A878F6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16542" y="727357"/>
            <a:ext cx="509344" cy="700527"/>
          </a:xfrm>
          <a:prstGeom prst="rect">
            <a:avLst/>
          </a:prstGeom>
        </p:spPr>
      </p:pic>
      <p:pic>
        <p:nvPicPr>
          <p:cNvPr id="13" name="Image 12">
            <a:extLst>
              <a:ext uri="{FF2B5EF4-FFF2-40B4-BE49-F238E27FC236}">
                <a16:creationId xmlns:a16="http://schemas.microsoft.com/office/drawing/2014/main" id="{25F36543-7FEB-47B6-BB19-0AB4607B2B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16542" y="2622867"/>
            <a:ext cx="509344" cy="700527"/>
          </a:xfrm>
          <a:prstGeom prst="rect">
            <a:avLst/>
          </a:prstGeom>
        </p:spPr>
      </p:pic>
      <p:pic>
        <p:nvPicPr>
          <p:cNvPr id="16" name="Image 15">
            <a:extLst>
              <a:ext uri="{FF2B5EF4-FFF2-40B4-BE49-F238E27FC236}">
                <a16:creationId xmlns:a16="http://schemas.microsoft.com/office/drawing/2014/main" id="{22895222-03A7-4944-8E76-09571A528B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16542" y="4898357"/>
            <a:ext cx="509344" cy="700527"/>
          </a:xfrm>
          <a:prstGeom prst="rect">
            <a:avLst/>
          </a:prstGeom>
        </p:spPr>
      </p:pic>
    </p:spTree>
    <p:extLst>
      <p:ext uri="{BB962C8B-B14F-4D97-AF65-F5344CB8AC3E}">
        <p14:creationId xmlns:p14="http://schemas.microsoft.com/office/powerpoint/2010/main" val="236705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4154F-00CD-4246-AC75-071A0BA56B6F}"/>
              </a:ext>
            </a:extLst>
          </p:cNvPr>
          <p:cNvSpPr>
            <a:spLocks noGrp="1"/>
          </p:cNvSpPr>
          <p:nvPr>
            <p:ph type="title"/>
          </p:nvPr>
        </p:nvSpPr>
        <p:spPr/>
        <p:txBody>
          <a:bodyPr/>
          <a:lstStyle/>
          <a:p>
            <a:r>
              <a:rPr lang="fr-FR" dirty="0"/>
              <a:t>Quels tests automatiser et pourquoi ? (3/3)</a:t>
            </a:r>
          </a:p>
        </p:txBody>
      </p:sp>
      <p:sp>
        <p:nvSpPr>
          <p:cNvPr id="4" name="Espace réservé du texte 3">
            <a:extLst>
              <a:ext uri="{FF2B5EF4-FFF2-40B4-BE49-F238E27FC236}">
                <a16:creationId xmlns:a16="http://schemas.microsoft.com/office/drawing/2014/main" id="{B327F506-9E5B-4FCA-A0D0-0360A1631E55}"/>
              </a:ext>
            </a:extLst>
          </p:cNvPr>
          <p:cNvSpPr>
            <a:spLocks noGrp="1"/>
          </p:cNvSpPr>
          <p:nvPr>
            <p:ph type="body" sz="quarter" idx="14"/>
          </p:nvPr>
        </p:nvSpPr>
        <p:spPr>
          <a:xfrm>
            <a:off x="494415" y="749300"/>
            <a:ext cx="8636000" cy="4953000"/>
          </a:xfrm>
        </p:spPr>
        <p:txBody>
          <a:bodyPr>
            <a:normAutofit/>
          </a:bodyPr>
          <a:lstStyle/>
          <a:p>
            <a:pPr lvl="2"/>
            <a:endParaRPr lang="fr-FR" sz="1250" dirty="0"/>
          </a:p>
          <a:p>
            <a:pPr lvl="2"/>
            <a:endParaRPr lang="fr-FR" sz="1250" dirty="0">
              <a:solidFill>
                <a:schemeClr val="tx1"/>
              </a:solidFill>
            </a:endParaRPr>
          </a:p>
          <a:p>
            <a:pPr marL="0" indent="0">
              <a:buNone/>
            </a:pPr>
            <a:endParaRPr lang="fr-FR" sz="1600" dirty="0"/>
          </a:p>
          <a:p>
            <a:pPr lvl="1"/>
            <a:endParaRPr lang="fr-FR" sz="1400" dirty="0"/>
          </a:p>
          <a:p>
            <a:endParaRPr lang="fr-FR" sz="1600" b="1" dirty="0">
              <a:solidFill>
                <a:srgbClr val="00B0F0"/>
              </a:solidFill>
            </a:endParaRPr>
          </a:p>
          <a:p>
            <a:pPr marL="580582" lvl="2" indent="0">
              <a:buNone/>
            </a:pPr>
            <a:endParaRPr lang="fr-FR" sz="1400" dirty="0"/>
          </a:p>
          <a:p>
            <a:pPr lvl="1"/>
            <a:endParaRPr lang="fr-FR" sz="1400" dirty="0"/>
          </a:p>
          <a:p>
            <a:pPr lvl="1"/>
            <a:endParaRPr lang="fr-FR" sz="1400" dirty="0"/>
          </a:p>
          <a:p>
            <a:pPr lvl="1"/>
            <a:endParaRPr lang="fr-FR" sz="1400" dirty="0"/>
          </a:p>
          <a:p>
            <a:endParaRPr lang="fr-FR" sz="1600" dirty="0"/>
          </a:p>
        </p:txBody>
      </p:sp>
      <p:sp>
        <p:nvSpPr>
          <p:cNvPr id="9" name="Espace réservé du numéro de diapositive 8">
            <a:extLst>
              <a:ext uri="{FF2B5EF4-FFF2-40B4-BE49-F238E27FC236}">
                <a16:creationId xmlns:a16="http://schemas.microsoft.com/office/drawing/2014/main" id="{CA01DEAC-64A1-4D6A-AB8A-5938749AD63A}"/>
              </a:ext>
            </a:extLst>
          </p:cNvPr>
          <p:cNvSpPr>
            <a:spLocks noGrp="1"/>
          </p:cNvSpPr>
          <p:nvPr>
            <p:ph type="sldNum" sz="quarter" idx="12"/>
          </p:nvPr>
        </p:nvSpPr>
        <p:spPr/>
        <p:txBody>
          <a:bodyPr/>
          <a:lstStyle/>
          <a:p>
            <a:fld id="{9AFCA8D8-8241-BE4B-9165-0EE2A5D02B3D}" type="slidenum">
              <a:rPr lang="fr-FR" smtClean="0"/>
              <a:pPr/>
              <a:t>9</a:t>
            </a:fld>
            <a:endParaRPr lang="fr-FR"/>
          </a:p>
        </p:txBody>
      </p:sp>
      <p:sp>
        <p:nvSpPr>
          <p:cNvPr id="10" name="ZoneTexte 9">
            <a:extLst>
              <a:ext uri="{FF2B5EF4-FFF2-40B4-BE49-F238E27FC236}">
                <a16:creationId xmlns:a16="http://schemas.microsoft.com/office/drawing/2014/main" id="{D42A7864-E79C-478D-BD21-9D0947407537}"/>
              </a:ext>
            </a:extLst>
          </p:cNvPr>
          <p:cNvSpPr txBox="1"/>
          <p:nvPr/>
        </p:nvSpPr>
        <p:spPr>
          <a:xfrm>
            <a:off x="494415" y="749300"/>
            <a:ext cx="10773022" cy="5903748"/>
          </a:xfrm>
          <a:prstGeom prst="rect">
            <a:avLst/>
          </a:prstGeom>
        </p:spPr>
        <p:txBody>
          <a:bodyPr vert="horz" lIns="91440" tIns="45720" rIns="91440" bIns="45720" rtlCol="0">
            <a:normAutofit fontScale="85000" lnSpcReduction="20000"/>
          </a:bodyPr>
          <a:lstStyle>
            <a:lvl1pPr marL="217717" indent="-217717">
              <a:lnSpc>
                <a:spcPct val="90000"/>
              </a:lnSpc>
              <a:spcBef>
                <a:spcPts val="1000"/>
              </a:spcBef>
              <a:buFontTx/>
              <a:buBlip>
                <a:blip r:embed="rId3"/>
              </a:buBlip>
              <a:defRPr lang="fr-FR" sz="600" b="1" dirty="0" smtClean="0">
                <a:solidFill>
                  <a:srgbClr val="00B0F0"/>
                </a:solidFill>
                <a:ea typeface="Montserrat Light" charset="0"/>
                <a:cs typeface="Montserrat Light" charset="0"/>
              </a:defRPr>
            </a:lvl1pPr>
            <a:lvl2pPr marL="471722" lvl="1" indent="-181431">
              <a:lnSpc>
                <a:spcPct val="90000"/>
              </a:lnSpc>
              <a:spcBef>
                <a:spcPts val="500"/>
              </a:spcBef>
              <a:buFont typeface="Arial" panose="020B0604020202020204" pitchFamily="34" charset="0"/>
              <a:buChar char="•"/>
              <a:defRPr lang="fr-FR" dirty="0" smtClean="0">
                <a:solidFill>
                  <a:schemeClr val="tx1">
                    <a:lumMod val="50000"/>
                  </a:schemeClr>
                </a:solidFill>
                <a:ea typeface="Montserrat Light" charset="0"/>
                <a:cs typeface="Montserrat Light" charset="0"/>
              </a:defRPr>
            </a:lvl2pPr>
            <a:lvl3pPr marL="725726" lvl="2" indent="-145144">
              <a:lnSpc>
                <a:spcPct val="90000"/>
              </a:lnSpc>
              <a:spcBef>
                <a:spcPts val="500"/>
              </a:spcBef>
              <a:buFont typeface="Wingdings" panose="05000000000000000000" pitchFamily="2" charset="2"/>
              <a:buChar char="ü"/>
              <a:defRPr lang="fr-FR" sz="1500" dirty="0" smtClean="0">
                <a:solidFill>
                  <a:schemeClr val="tx1">
                    <a:lumMod val="50000"/>
                  </a:schemeClr>
                </a:solidFill>
                <a:ea typeface="Montserrat Light" charset="0"/>
                <a:cs typeface="Montserrat Light" charset="0"/>
              </a:defRPr>
            </a:lvl3pPr>
            <a:lvl4pPr marL="1600200" indent="-228600">
              <a:lnSpc>
                <a:spcPct val="90000"/>
              </a:lnSpc>
              <a:spcBef>
                <a:spcPts val="500"/>
              </a:spcBef>
              <a:buFont typeface="Arial" panose="020B0604020202020204" pitchFamily="34" charset="0"/>
              <a:buChar char="•"/>
              <a:defRPr lang="fr-FR" sz="1050" dirty="0" smtClean="0">
                <a:solidFill>
                  <a:schemeClr val="tx1">
                    <a:lumMod val="50000"/>
                  </a:schemeClr>
                </a:solidFill>
                <a:ea typeface="Montserrat Light" charset="0"/>
                <a:cs typeface="Montserrat Light" charset="0"/>
              </a:defRPr>
            </a:lvl4pPr>
            <a:lvl5pPr marL="2057400" indent="-228600">
              <a:lnSpc>
                <a:spcPct val="90000"/>
              </a:lnSpc>
              <a:spcBef>
                <a:spcPts val="500"/>
              </a:spcBef>
              <a:buFont typeface="Arial" panose="020B0604020202020204" pitchFamily="34" charset="0"/>
              <a:buChar char="•"/>
              <a:defRPr lang="fr-FR" sz="1050" dirty="0" smtClean="0">
                <a:solidFill>
                  <a:schemeClr val="tx1">
                    <a:lumMod val="50000"/>
                  </a:schemeClr>
                </a:solidFill>
                <a:ea typeface="Montserrat Light" charset="0"/>
                <a:cs typeface="Montserrat Light"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900" b="1" dirty="0">
                <a:solidFill>
                  <a:srgbClr val="00B0F0"/>
                </a:solidFill>
              </a:rPr>
              <a:t>les tests de recherche </a:t>
            </a:r>
            <a:endParaRPr lang="fr-FR" sz="1900" dirty="0"/>
          </a:p>
          <a:p>
            <a:pPr lvl="1"/>
            <a:r>
              <a:rPr lang="fr-FR" sz="1600" dirty="0"/>
              <a:t>Pourquoi ? </a:t>
            </a:r>
          </a:p>
          <a:p>
            <a:pPr lvl="2"/>
            <a:r>
              <a:rPr lang="fr-FR" sz="1400" dirty="0"/>
              <a:t>C’est un standard des tests fonctionnels. </a:t>
            </a:r>
          </a:p>
          <a:p>
            <a:pPr lvl="2"/>
            <a:r>
              <a:rPr lang="fr-FR" sz="1400" dirty="0"/>
              <a:t>Facilement automatisables.</a:t>
            </a:r>
          </a:p>
          <a:p>
            <a:pPr lvl="1"/>
            <a:r>
              <a:rPr lang="fr-FR" sz="1600" dirty="0"/>
              <a:t>Quand ? Après les tests CRUD</a:t>
            </a:r>
          </a:p>
          <a:p>
            <a:pPr lvl="1"/>
            <a:r>
              <a:rPr lang="fr-FR" sz="1600" dirty="0"/>
              <a:t>Valeur ajoutée de l’automatisation : </a:t>
            </a:r>
            <a:r>
              <a:rPr lang="fr-FR" sz="1600" dirty="0">
                <a:solidFill>
                  <a:srgbClr val="00B0F0"/>
                </a:solidFill>
              </a:rPr>
              <a:t>Forte</a:t>
            </a:r>
          </a:p>
          <a:p>
            <a:pPr lvl="1"/>
            <a:r>
              <a:rPr lang="fr-FR" sz="1600" dirty="0"/>
              <a:t>Exemple : </a:t>
            </a:r>
            <a:r>
              <a:rPr lang="fr-FR" sz="1500" dirty="0"/>
              <a:t>Recherche selon plusieurs critères</a:t>
            </a:r>
          </a:p>
          <a:p>
            <a:endParaRPr lang="fr-FR" sz="1700" dirty="0"/>
          </a:p>
          <a:p>
            <a:r>
              <a:rPr lang="fr-FR" sz="1900" dirty="0"/>
              <a:t>les tests d’erreur </a:t>
            </a:r>
          </a:p>
          <a:p>
            <a:pPr lvl="1"/>
            <a:r>
              <a:rPr lang="fr-FR" sz="1600" dirty="0"/>
              <a:t>Pourquoi ? </a:t>
            </a:r>
          </a:p>
          <a:p>
            <a:pPr lvl="2"/>
            <a:r>
              <a:rPr lang="fr-FR" sz="1400" dirty="0"/>
              <a:t>C’est un standard des tests fonctionnels. </a:t>
            </a:r>
          </a:p>
          <a:p>
            <a:pPr lvl="2"/>
            <a:r>
              <a:rPr lang="fr-FR" sz="1400" dirty="0"/>
              <a:t>Souvent relégués au second plan si les cas passants sont OK. Mais essentiels pour les utilisateurs.</a:t>
            </a:r>
          </a:p>
          <a:p>
            <a:pPr lvl="2"/>
            <a:r>
              <a:rPr lang="fr-FR" sz="1400" dirty="0"/>
              <a:t>Facilement automatisables</a:t>
            </a:r>
          </a:p>
          <a:p>
            <a:pPr lvl="1"/>
            <a:r>
              <a:rPr lang="fr-FR" sz="1600" dirty="0"/>
              <a:t>Quand ? Après les tests CRUD</a:t>
            </a:r>
          </a:p>
          <a:p>
            <a:pPr lvl="1"/>
            <a:r>
              <a:rPr lang="fr-FR" sz="1600" dirty="0"/>
              <a:t>Valeur ajoutée de l’automatisation : </a:t>
            </a:r>
            <a:r>
              <a:rPr lang="fr-FR" sz="1600" dirty="0">
                <a:solidFill>
                  <a:srgbClr val="00B0F0"/>
                </a:solidFill>
              </a:rPr>
              <a:t>Moyenne +</a:t>
            </a:r>
          </a:p>
          <a:p>
            <a:pPr lvl="1"/>
            <a:r>
              <a:rPr lang="fr-FR" sz="1600" dirty="0"/>
              <a:t>Exemple : </a:t>
            </a:r>
            <a:r>
              <a:rPr lang="fr-FR" sz="1500" dirty="0"/>
              <a:t>Une règle de gestion empêchant la création d’un catalogue. </a:t>
            </a:r>
            <a:r>
              <a:rPr lang="fr-FR" sz="1400" i="1" dirty="0"/>
              <a:t>(Vérification que l’objet n’est pas créé. Affichage d’un message d’erreur.)</a:t>
            </a:r>
          </a:p>
          <a:p>
            <a:endParaRPr lang="fr-FR" sz="1700" dirty="0"/>
          </a:p>
          <a:p>
            <a:r>
              <a:rPr lang="fr-FR" sz="1900" dirty="0"/>
              <a:t>les tests d’annulation </a:t>
            </a:r>
            <a:r>
              <a:rPr lang="fr-FR" sz="1400" b="0" i="1" dirty="0">
                <a:solidFill>
                  <a:schemeClr val="tx1"/>
                </a:solidFill>
              </a:rPr>
              <a:t>(après confirmation ou non)</a:t>
            </a:r>
          </a:p>
          <a:p>
            <a:pPr lvl="1"/>
            <a:r>
              <a:rPr lang="fr-FR" sz="1600" dirty="0"/>
              <a:t>Pourquoi ? </a:t>
            </a:r>
          </a:p>
          <a:p>
            <a:pPr lvl="2"/>
            <a:r>
              <a:rPr lang="fr-FR" sz="1400" dirty="0"/>
              <a:t>C’est un standard des tests fonctionnels. </a:t>
            </a:r>
          </a:p>
          <a:p>
            <a:pPr lvl="2"/>
            <a:r>
              <a:rPr lang="fr-FR" sz="1400" dirty="0"/>
              <a:t>Qualifiés de « confort utilisateur » si les cas passants et d’erreur, sont OK.  Mais essentiels pour les utilisateurs.</a:t>
            </a:r>
          </a:p>
          <a:p>
            <a:pPr lvl="2"/>
            <a:r>
              <a:rPr lang="fr-FR" sz="1400" dirty="0"/>
              <a:t>Facilement automatisables</a:t>
            </a:r>
          </a:p>
          <a:p>
            <a:pPr lvl="1"/>
            <a:r>
              <a:rPr lang="fr-FR" sz="1600" dirty="0"/>
              <a:t>Rappel : L’utilisateur et à fortiori le client ont </a:t>
            </a:r>
            <a:r>
              <a:rPr lang="fr-FR" sz="1600" dirty="0">
                <a:solidFill>
                  <a:srgbClr val="00B0F0"/>
                </a:solidFill>
              </a:rPr>
              <a:t>droit aux erreurs de manipulation</a:t>
            </a:r>
            <a:r>
              <a:rPr lang="fr-FR" sz="1600" dirty="0"/>
              <a:t>. </a:t>
            </a:r>
          </a:p>
          <a:p>
            <a:pPr lvl="1"/>
            <a:r>
              <a:rPr lang="fr-FR" sz="1600" dirty="0"/>
              <a:t>Quand ? Après les tests CRUD</a:t>
            </a:r>
          </a:p>
          <a:p>
            <a:pPr lvl="1"/>
            <a:r>
              <a:rPr lang="fr-FR" sz="1600" dirty="0"/>
              <a:t>Valeur ajoutée de l’automatisation : </a:t>
            </a:r>
            <a:r>
              <a:rPr lang="fr-FR" sz="1600" dirty="0">
                <a:solidFill>
                  <a:srgbClr val="00B0F0"/>
                </a:solidFill>
              </a:rPr>
              <a:t>Moyenne</a:t>
            </a:r>
          </a:p>
          <a:p>
            <a:pPr lvl="1"/>
            <a:r>
              <a:rPr lang="fr-FR" sz="1600" dirty="0"/>
              <a:t>Exemple : </a:t>
            </a:r>
            <a:r>
              <a:rPr lang="fr-FR" sz="1500" dirty="0"/>
              <a:t>L’annulation d’une création d’un catalogue. </a:t>
            </a:r>
          </a:p>
          <a:p>
            <a:pPr lvl="2"/>
            <a:endParaRPr lang="fr-FR" dirty="0"/>
          </a:p>
        </p:txBody>
      </p:sp>
      <p:pic>
        <p:nvPicPr>
          <p:cNvPr id="11" name="Image 10" descr="Une image contenant texte, clipart&#10;&#10;Description générée automatiquement">
            <a:extLst>
              <a:ext uri="{FF2B5EF4-FFF2-40B4-BE49-F238E27FC236}">
                <a16:creationId xmlns:a16="http://schemas.microsoft.com/office/drawing/2014/main" id="{98E37043-EA58-4E9D-8CCB-3700F64EF5F5}"/>
              </a:ext>
            </a:extLst>
          </p:cNvPr>
          <p:cNvPicPr>
            <a:picLocks noChangeAspect="1"/>
          </p:cNvPicPr>
          <p:nvPr/>
        </p:nvPicPr>
        <p:blipFill>
          <a:blip r:embed="rId4"/>
          <a:stretch>
            <a:fillRect/>
          </a:stretch>
        </p:blipFill>
        <p:spPr>
          <a:xfrm>
            <a:off x="11035781" y="5221545"/>
            <a:ext cx="542925" cy="714375"/>
          </a:xfrm>
          <a:prstGeom prst="rect">
            <a:avLst/>
          </a:prstGeom>
        </p:spPr>
      </p:pic>
      <p:pic>
        <p:nvPicPr>
          <p:cNvPr id="14" name="Image 13" descr="Une image contenant texte, clipart&#10;&#10;Description générée automatiquement">
            <a:extLst>
              <a:ext uri="{FF2B5EF4-FFF2-40B4-BE49-F238E27FC236}">
                <a16:creationId xmlns:a16="http://schemas.microsoft.com/office/drawing/2014/main" id="{AEF171C0-0DCE-40EF-8ADC-19CF786907C8}"/>
              </a:ext>
            </a:extLst>
          </p:cNvPr>
          <p:cNvPicPr>
            <a:picLocks noChangeAspect="1"/>
          </p:cNvPicPr>
          <p:nvPr/>
        </p:nvPicPr>
        <p:blipFill>
          <a:blip r:embed="rId4"/>
          <a:stretch>
            <a:fillRect/>
          </a:stretch>
        </p:blipFill>
        <p:spPr>
          <a:xfrm>
            <a:off x="11027144" y="2716719"/>
            <a:ext cx="542925" cy="714375"/>
          </a:xfrm>
          <a:prstGeom prst="rect">
            <a:avLst/>
          </a:prstGeom>
        </p:spPr>
      </p:pic>
      <p:pic>
        <p:nvPicPr>
          <p:cNvPr id="18" name="Image 17">
            <a:extLst>
              <a:ext uri="{FF2B5EF4-FFF2-40B4-BE49-F238E27FC236}">
                <a16:creationId xmlns:a16="http://schemas.microsoft.com/office/drawing/2014/main" id="{DAFDEF1E-1E08-4D32-8EE2-048462A0DA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69362" y="773835"/>
            <a:ext cx="509344" cy="700527"/>
          </a:xfrm>
          <a:prstGeom prst="rect">
            <a:avLst/>
          </a:prstGeom>
        </p:spPr>
      </p:pic>
    </p:spTree>
    <p:extLst>
      <p:ext uri="{BB962C8B-B14F-4D97-AF65-F5344CB8AC3E}">
        <p14:creationId xmlns:p14="http://schemas.microsoft.com/office/powerpoint/2010/main" val="73234413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7424</TotalTime>
  <Words>4440</Words>
  <Application>Microsoft Office PowerPoint</Application>
  <PresentationFormat>Grand écran</PresentationFormat>
  <Paragraphs>936</Paragraphs>
  <Slides>42</Slides>
  <Notes>26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42</vt:i4>
      </vt:variant>
    </vt:vector>
  </HeadingPairs>
  <TitlesOfParts>
    <vt:vector size="52" baseType="lpstr">
      <vt:lpstr>arial</vt:lpstr>
      <vt:lpstr>arial</vt:lpstr>
      <vt:lpstr>Calibri</vt:lpstr>
      <vt:lpstr>Calibri Light</vt:lpstr>
      <vt:lpstr>Montserrat</vt:lpstr>
      <vt:lpstr>Montserrat Light</vt:lpstr>
      <vt:lpstr>Roboto</vt:lpstr>
      <vt:lpstr>system</vt:lpstr>
      <vt:lpstr>Wingdings</vt:lpstr>
      <vt:lpstr>Thème Office</vt:lpstr>
      <vt:lpstr>Présentation PowerPoint</vt:lpstr>
      <vt:lpstr>SoMMAIRE</vt:lpstr>
      <vt:lpstr>Brefs rappels sur les tests fonctionnels</vt:lpstr>
      <vt:lpstr>Rappels sur les tests fonctionnels (1/2)</vt:lpstr>
      <vt:lpstr>Présentation PowerPoint</vt:lpstr>
      <vt:lpstr>Quels tests automatiser et pourquoi</vt:lpstr>
      <vt:lpstr>Quels tests automatiser et pourquoi ? (1/3)</vt:lpstr>
      <vt:lpstr>Quels tests automatiser et pourquoi ? (2/3)</vt:lpstr>
      <vt:lpstr>Quels tests automatiser et pourquoi ? (3/3)</vt:lpstr>
      <vt:lpstr>Quels tests NE PAS automatiser et pourquoi ?</vt:lpstr>
      <vt:lpstr>Présentation rapide de Selenium IDE</vt:lpstr>
      <vt:lpstr>Présentation Rapide de Selenium IDE</vt:lpstr>
      <vt:lpstr>SeLENIUM IDE n’est pas Selenium</vt:lpstr>
      <vt:lpstr>Comment démarrer avec Selenium IDE ?</vt:lpstr>
      <vt:lpstr>Téléchargement des extensions Selenium IDE</vt:lpstr>
      <vt:lpstr>Démarrer simplement</vt:lpstr>
      <vt:lpstr>Démarrer simplement</vt:lpstr>
      <vt:lpstr>Démarrer simplement</vt:lpstr>
      <vt:lpstr>Résultat de test automatique</vt:lpstr>
      <vt:lpstr>Actions principales</vt:lpstr>
      <vt:lpstr>Actions pratiques</vt:lpstr>
      <vt:lpstr>Quelques Commandes Selenium IDE</vt:lpstr>
      <vt:lpstr>Exemples de scénarios</vt:lpstr>
      <vt:lpstr>Exemple : la connexion</vt:lpstr>
      <vt:lpstr>Exemple : la connexion</vt:lpstr>
      <vt:lpstr>Exemple : traduction</vt:lpstr>
      <vt:lpstr>Exemple : if else end</vt:lpstr>
      <vt:lpstr>Démonstration</vt:lpstr>
      <vt:lpstr>Démonstration</vt:lpstr>
      <vt:lpstr>Démonstration</vt:lpstr>
      <vt:lpstr>Recommandations</vt:lpstr>
      <vt:lpstr>Recommandations (1/3)</vt:lpstr>
      <vt:lpstr>Recommandations (2/3)</vt:lpstr>
      <vt:lpstr>Recommandations (3/3)</vt:lpstr>
      <vt:lpstr>Pour aller plus loin</vt:lpstr>
      <vt:lpstr>Résultat en ligne de commande</vt:lpstr>
      <vt:lpstr>Export de fichier</vt:lpstr>
      <vt:lpstr>Raccourcis clavier</vt:lpstr>
      <vt:lpstr>Inconvénients / Avantages</vt:lpstr>
      <vt:lpstr>Liens utiles sur Selenium IDE</vt:lpstr>
      <vt:lpstr>Présentation PowerPoint</vt:lpstr>
      <vt:lpstr>Corinne 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Corinne Vin</dc:creator>
  <cp:lastModifiedBy>Corinne Vin</cp:lastModifiedBy>
  <cp:revision>629</cp:revision>
  <dcterms:created xsi:type="dcterms:W3CDTF">2020-11-12T15:45:08Z</dcterms:created>
  <dcterms:modified xsi:type="dcterms:W3CDTF">2021-03-16T09:59:24Z</dcterms:modified>
</cp:coreProperties>
</file>